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Ubuntu"/>
      <p:regular r:id="rId63"/>
      <p:bold r:id="rId64"/>
      <p:italic r:id="rId65"/>
      <p:boldItalic r:id="rId66"/>
    </p:embeddedFont>
    <p:embeddedFont>
      <p:font typeface="Arimo"/>
      <p:regular r:id="rId67"/>
      <p:bold r:id="rId68"/>
      <p:italic r:id="rId69"/>
      <p:boldItalic r:id="rId70"/>
    </p:embeddedFont>
    <p:embeddedFont>
      <p:font typeface="Fira Sans Extra Condensed Medium"/>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16A1E1-DF80-48DD-B558-A89505C12638}">
  <a:tblStyle styleId="{1C16A1E1-DF80-48DD-B558-A89505C126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Medium-italic.fntdata"/><Relationship Id="rId72" Type="http://schemas.openxmlformats.org/officeDocument/2006/relationships/font" Target="fonts/FiraSansExtraCondensedMedium-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FiraSansExtraCondensedMedium-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FiraSansExtraCondensedMedium-regular.fntdata"/><Relationship Id="rId70" Type="http://schemas.openxmlformats.org/officeDocument/2006/relationships/font" Target="fonts/Arim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Ubuntu-bold.fntdata"/><Relationship Id="rId63" Type="http://schemas.openxmlformats.org/officeDocument/2006/relationships/font" Target="fonts/Ubuntu-regular.fntdata"/><Relationship Id="rId22" Type="http://schemas.openxmlformats.org/officeDocument/2006/relationships/slide" Target="slides/slide17.xml"/><Relationship Id="rId66" Type="http://schemas.openxmlformats.org/officeDocument/2006/relationships/font" Target="fonts/Ubuntu-boldItalic.fntdata"/><Relationship Id="rId21" Type="http://schemas.openxmlformats.org/officeDocument/2006/relationships/slide" Target="slides/slide16.xml"/><Relationship Id="rId65" Type="http://schemas.openxmlformats.org/officeDocument/2006/relationships/font" Target="fonts/Ubuntu-italic.fntdata"/><Relationship Id="rId24" Type="http://schemas.openxmlformats.org/officeDocument/2006/relationships/slide" Target="slides/slide19.xml"/><Relationship Id="rId68" Type="http://schemas.openxmlformats.org/officeDocument/2006/relationships/font" Target="fonts/Arimo-bold.fntdata"/><Relationship Id="rId23" Type="http://schemas.openxmlformats.org/officeDocument/2006/relationships/slide" Target="slides/slide18.xml"/><Relationship Id="rId67" Type="http://schemas.openxmlformats.org/officeDocument/2006/relationships/font" Target="fonts/Arim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m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453c09c26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453c09c26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453c09c26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453c09c26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53c09c2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53c09c2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53c09c26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453c09c26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453c09c26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453c09c26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453c09c26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453c09c26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453c09c26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453c09c26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53c09c2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53c09c2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53c09c26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453c09c26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453c09c2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453c09c2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53c09c2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453c09c2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453c09c26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453c09c26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53c09c26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453c09c26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453c09c26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453c09c26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453c09c2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453c09c2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453c09c26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453c09c26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453c09c26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453c09c2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53c09c26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453c09c26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453c09c26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453c09c26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53c09c26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53c09c263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53c09c26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53c09c26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52b7af7d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52b7af7d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53c09c26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453c09c26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453c09c26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453c09c26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453c09c26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453c09c26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453c09c26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453c09c26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53c09c26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53c09c26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453c09c26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453c09c26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453c09c263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453c09c263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453c09c26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453c09c26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453c09c26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453c09c26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453c09c26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453c09c26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0f1f795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0f1f795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453c09c26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453c09c263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453c09c263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453c09c263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453c09c263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453c09c263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453c09c263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453c09c26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453c09c26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453c09c26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453c09c26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453c09c26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453c09c26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453c09c26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453c09c26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453c09c26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53c09c26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53c09c26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453c09c26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453c09c26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0f1f795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0f1f795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53c09c263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53c09c263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453c09c263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453c09c263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453c09c26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453c09c26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453c09c263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453c09c263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453c09c26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453c09c26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53c09c263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453c09c263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453c09c263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453c09c263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453c09c263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453c09c263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453c09c2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453c09c2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53c09c26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53c09c26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53c09c26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53c09c26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453c09c2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453c09c2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418703">
            <a:off x="31953" y="4541594"/>
            <a:ext cx="2078788" cy="183868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418703">
            <a:off x="8433253" y="135694"/>
            <a:ext cx="2078788" cy="183868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418703">
            <a:off x="-1282359" y="-677181"/>
            <a:ext cx="2078788" cy="183868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994338">
            <a:off x="7415559" y="-1292815"/>
            <a:ext cx="2934893" cy="191209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3685975">
            <a:off x="-691263" y="4153714"/>
            <a:ext cx="1918984" cy="2293221"/>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915987" y="1333775"/>
            <a:ext cx="3468900" cy="2043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sz="6000"/>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p:txBody>
      </p:sp>
      <p:sp>
        <p:nvSpPr>
          <p:cNvPr id="15" name="Google Shape;15;p2"/>
          <p:cNvSpPr txBox="1"/>
          <p:nvPr>
            <p:ph idx="1" type="subTitle"/>
          </p:nvPr>
        </p:nvSpPr>
        <p:spPr>
          <a:xfrm>
            <a:off x="1209687" y="3310500"/>
            <a:ext cx="2799600" cy="499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a:solidFill>
                  <a:srgbClr val="000000"/>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
        <p:nvSpPr>
          <p:cNvPr id="16" name="Google Shape;16;p2"/>
          <p:cNvSpPr/>
          <p:nvPr/>
        </p:nvSpPr>
        <p:spPr>
          <a:xfrm rot="10418703">
            <a:off x="-364847" y="-1321081"/>
            <a:ext cx="2078788" cy="183868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11"/>
          <p:cNvSpPr txBox="1"/>
          <p:nvPr>
            <p:ph hasCustomPrompt="1" type="title"/>
          </p:nvPr>
        </p:nvSpPr>
        <p:spPr>
          <a:xfrm>
            <a:off x="2053825" y="908825"/>
            <a:ext cx="6189900" cy="12330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 name="Google Shape;84;p11"/>
          <p:cNvSpPr txBox="1"/>
          <p:nvPr>
            <p:ph idx="1" type="subTitle"/>
          </p:nvPr>
        </p:nvSpPr>
        <p:spPr>
          <a:xfrm>
            <a:off x="2457025" y="2067888"/>
            <a:ext cx="5786700" cy="3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2100"/>
              <a:buNone/>
              <a:defRPr sz="1400">
                <a:solidFill>
                  <a:schemeClr val="dk2"/>
                </a:solidFill>
              </a:defRPr>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85" name="Google Shape;85;p11"/>
          <p:cNvSpPr/>
          <p:nvPr/>
        </p:nvSpPr>
        <p:spPr>
          <a:xfrm rot="10800000">
            <a:off x="5602396" y="4607225"/>
            <a:ext cx="2027814" cy="1504441"/>
          </a:xfrm>
          <a:custGeom>
            <a:rect b="b" l="l" r="r" t="t"/>
            <a:pathLst>
              <a:path extrusionOk="0" h="52147" w="71572">
                <a:moveTo>
                  <a:pt x="52882" y="1"/>
                </a:moveTo>
                <a:cubicBezTo>
                  <a:pt x="51233" y="1"/>
                  <a:pt x="49702" y="339"/>
                  <a:pt x="48496" y="1093"/>
                </a:cubicBezTo>
                <a:cubicBezTo>
                  <a:pt x="45552" y="2903"/>
                  <a:pt x="45850" y="6384"/>
                  <a:pt x="42349" y="8234"/>
                </a:cubicBezTo>
                <a:cubicBezTo>
                  <a:pt x="41142" y="8876"/>
                  <a:pt x="39883" y="9103"/>
                  <a:pt x="38665" y="9103"/>
                </a:cubicBezTo>
                <a:cubicBezTo>
                  <a:pt x="36331" y="9103"/>
                  <a:pt x="34146" y="8269"/>
                  <a:pt x="32761" y="7916"/>
                </a:cubicBezTo>
                <a:cubicBezTo>
                  <a:pt x="31721" y="7653"/>
                  <a:pt x="30607" y="7528"/>
                  <a:pt x="29440" y="7528"/>
                </a:cubicBezTo>
                <a:cubicBezTo>
                  <a:pt x="17482" y="7528"/>
                  <a:pt x="0" y="20625"/>
                  <a:pt x="435" y="31608"/>
                </a:cubicBezTo>
                <a:cubicBezTo>
                  <a:pt x="813" y="41774"/>
                  <a:pt x="16635" y="52146"/>
                  <a:pt x="31896" y="52146"/>
                </a:cubicBezTo>
                <a:cubicBezTo>
                  <a:pt x="34315" y="52146"/>
                  <a:pt x="36720" y="51885"/>
                  <a:pt x="39047" y="51322"/>
                </a:cubicBezTo>
                <a:cubicBezTo>
                  <a:pt x="60830" y="46031"/>
                  <a:pt x="71572" y="15257"/>
                  <a:pt x="64410" y="5390"/>
                </a:cubicBezTo>
                <a:cubicBezTo>
                  <a:pt x="62120" y="2227"/>
                  <a:pt x="57112" y="1"/>
                  <a:pt x="52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1167449" y="-1102000"/>
            <a:ext cx="2863059" cy="1825406"/>
          </a:xfrm>
          <a:custGeom>
            <a:rect b="b" l="l" r="r" t="t"/>
            <a:pathLst>
              <a:path extrusionOk="0" h="52147" w="71572">
                <a:moveTo>
                  <a:pt x="52882" y="1"/>
                </a:moveTo>
                <a:cubicBezTo>
                  <a:pt x="51233" y="1"/>
                  <a:pt x="49702" y="339"/>
                  <a:pt x="48496" y="1093"/>
                </a:cubicBezTo>
                <a:cubicBezTo>
                  <a:pt x="45552" y="2903"/>
                  <a:pt x="45850" y="6384"/>
                  <a:pt x="42349" y="8234"/>
                </a:cubicBezTo>
                <a:cubicBezTo>
                  <a:pt x="41142" y="8876"/>
                  <a:pt x="39883" y="9103"/>
                  <a:pt x="38665" y="9103"/>
                </a:cubicBezTo>
                <a:cubicBezTo>
                  <a:pt x="36331" y="9103"/>
                  <a:pt x="34146" y="8269"/>
                  <a:pt x="32761" y="7916"/>
                </a:cubicBezTo>
                <a:cubicBezTo>
                  <a:pt x="31721" y="7653"/>
                  <a:pt x="30607" y="7528"/>
                  <a:pt x="29440" y="7528"/>
                </a:cubicBezTo>
                <a:cubicBezTo>
                  <a:pt x="17482" y="7528"/>
                  <a:pt x="0" y="20625"/>
                  <a:pt x="435" y="31608"/>
                </a:cubicBezTo>
                <a:cubicBezTo>
                  <a:pt x="813" y="41774"/>
                  <a:pt x="16635" y="52146"/>
                  <a:pt x="31896" y="52146"/>
                </a:cubicBezTo>
                <a:cubicBezTo>
                  <a:pt x="34315" y="52146"/>
                  <a:pt x="36720" y="51885"/>
                  <a:pt x="39047" y="51322"/>
                </a:cubicBezTo>
                <a:cubicBezTo>
                  <a:pt x="60830" y="46031"/>
                  <a:pt x="71572" y="15257"/>
                  <a:pt x="64410" y="5390"/>
                </a:cubicBezTo>
                <a:cubicBezTo>
                  <a:pt x="62120" y="2227"/>
                  <a:pt x="57112" y="1"/>
                  <a:pt x="52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rot="-1205736">
            <a:off x="6752479" y="4327841"/>
            <a:ext cx="2078789"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rot="-1418089">
            <a:off x="7116533" y="4075289"/>
            <a:ext cx="2761383" cy="1982996"/>
          </a:xfrm>
          <a:custGeom>
            <a:rect b="b" l="l" r="r" t="t"/>
            <a:pathLst>
              <a:path extrusionOk="0" h="45357" w="63161">
                <a:moveTo>
                  <a:pt x="34393" y="1"/>
                </a:moveTo>
                <a:cubicBezTo>
                  <a:pt x="33155" y="1"/>
                  <a:pt x="31994" y="250"/>
                  <a:pt x="30954" y="807"/>
                </a:cubicBezTo>
                <a:cubicBezTo>
                  <a:pt x="25861" y="3512"/>
                  <a:pt x="28885" y="10852"/>
                  <a:pt x="22997" y="15408"/>
                </a:cubicBezTo>
                <a:cubicBezTo>
                  <a:pt x="20593" y="17264"/>
                  <a:pt x="17876" y="17744"/>
                  <a:pt x="15195" y="17744"/>
                </a:cubicBezTo>
                <a:cubicBezTo>
                  <a:pt x="12322" y="17744"/>
                  <a:pt x="9491" y="17193"/>
                  <a:pt x="7133" y="17193"/>
                </a:cubicBezTo>
                <a:cubicBezTo>
                  <a:pt x="5138" y="17193"/>
                  <a:pt x="3482" y="17588"/>
                  <a:pt x="2428" y="19048"/>
                </a:cubicBezTo>
                <a:cubicBezTo>
                  <a:pt x="1" y="22430"/>
                  <a:pt x="2229" y="29651"/>
                  <a:pt x="6227" y="31819"/>
                </a:cubicBezTo>
                <a:cubicBezTo>
                  <a:pt x="7071" y="32274"/>
                  <a:pt x="7850" y="32429"/>
                  <a:pt x="8610" y="32429"/>
                </a:cubicBezTo>
                <a:cubicBezTo>
                  <a:pt x="10215" y="32429"/>
                  <a:pt x="11737" y="31741"/>
                  <a:pt x="13619" y="31741"/>
                </a:cubicBezTo>
                <a:cubicBezTo>
                  <a:pt x="14354" y="31741"/>
                  <a:pt x="15143" y="31846"/>
                  <a:pt x="16014" y="32138"/>
                </a:cubicBezTo>
                <a:cubicBezTo>
                  <a:pt x="21505" y="33968"/>
                  <a:pt x="20590" y="39936"/>
                  <a:pt x="25782" y="43397"/>
                </a:cubicBezTo>
                <a:cubicBezTo>
                  <a:pt x="27924" y="44823"/>
                  <a:pt x="30414" y="45356"/>
                  <a:pt x="32957" y="45356"/>
                </a:cubicBezTo>
                <a:cubicBezTo>
                  <a:pt x="38607" y="45356"/>
                  <a:pt x="44522" y="42725"/>
                  <a:pt x="47485" y="41408"/>
                </a:cubicBezTo>
                <a:cubicBezTo>
                  <a:pt x="52876" y="39001"/>
                  <a:pt x="60077" y="35818"/>
                  <a:pt x="61589" y="29154"/>
                </a:cubicBezTo>
                <a:cubicBezTo>
                  <a:pt x="63160" y="22211"/>
                  <a:pt x="57610" y="16005"/>
                  <a:pt x="53950" y="11927"/>
                </a:cubicBezTo>
                <a:cubicBezTo>
                  <a:pt x="49410" y="6769"/>
                  <a:pt x="40850" y="1"/>
                  <a:pt x="34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5">
    <p:spTree>
      <p:nvGrpSpPr>
        <p:cNvPr id="90" name="Shape 90"/>
        <p:cNvGrpSpPr/>
        <p:nvPr/>
      </p:nvGrpSpPr>
      <p:grpSpPr>
        <a:xfrm>
          <a:off x="0" y="0"/>
          <a:ext cx="0" cy="0"/>
          <a:chOff x="0" y="0"/>
          <a:chExt cx="0" cy="0"/>
        </a:xfrm>
      </p:grpSpPr>
      <p:sp>
        <p:nvSpPr>
          <p:cNvPr id="91" name="Google Shape;91;p13"/>
          <p:cNvSpPr/>
          <p:nvPr/>
        </p:nvSpPr>
        <p:spPr>
          <a:xfrm rot="-5961619">
            <a:off x="7987038" y="4320175"/>
            <a:ext cx="1185970" cy="1734817"/>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flipH="1" rot="3293602">
            <a:off x="-194516" y="-773071"/>
            <a:ext cx="1238600" cy="181183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rot="-4042362">
            <a:off x="8138686" y="-337628"/>
            <a:ext cx="1480627" cy="1214336"/>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7005916">
            <a:off x="-491993" y="4174914"/>
            <a:ext cx="1233882" cy="1804867"/>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txBox="1"/>
          <p:nvPr>
            <p:ph type="title"/>
          </p:nvPr>
        </p:nvSpPr>
        <p:spPr>
          <a:xfrm>
            <a:off x="1605425" y="499574"/>
            <a:ext cx="5933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3"/>
          <p:cNvSpPr/>
          <p:nvPr/>
        </p:nvSpPr>
        <p:spPr>
          <a:xfrm rot="-1205771">
            <a:off x="409858" y="-589322"/>
            <a:ext cx="991652" cy="87712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1205736">
            <a:off x="8316504" y="3962841"/>
            <a:ext cx="2078789"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spTree>
      <p:nvGrpSpPr>
        <p:cNvPr id="98" name="Shape 98"/>
        <p:cNvGrpSpPr/>
        <p:nvPr/>
      </p:nvGrpSpPr>
      <p:grpSpPr>
        <a:xfrm>
          <a:off x="0" y="0"/>
          <a:ext cx="0" cy="0"/>
          <a:chOff x="0" y="0"/>
          <a:chExt cx="0" cy="0"/>
        </a:xfrm>
      </p:grpSpPr>
      <p:sp>
        <p:nvSpPr>
          <p:cNvPr id="99" name="Google Shape;99;p14"/>
          <p:cNvSpPr txBox="1"/>
          <p:nvPr>
            <p:ph type="title"/>
          </p:nvPr>
        </p:nvSpPr>
        <p:spPr>
          <a:xfrm>
            <a:off x="844400"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0" name="Google Shape;100;p14"/>
          <p:cNvSpPr txBox="1"/>
          <p:nvPr>
            <p:ph idx="1" type="subTitle"/>
          </p:nvPr>
        </p:nvSpPr>
        <p:spPr>
          <a:xfrm>
            <a:off x="844405" y="23275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2" type="title"/>
          </p:nvPr>
        </p:nvSpPr>
        <p:spPr>
          <a:xfrm>
            <a:off x="3433643"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2" name="Google Shape;102;p14"/>
          <p:cNvSpPr txBox="1"/>
          <p:nvPr>
            <p:ph idx="3" type="subTitle"/>
          </p:nvPr>
        </p:nvSpPr>
        <p:spPr>
          <a:xfrm>
            <a:off x="3433645" y="23275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4" type="title"/>
          </p:nvPr>
        </p:nvSpPr>
        <p:spPr>
          <a:xfrm>
            <a:off x="6022897" y="1983425"/>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4" name="Google Shape;104;p14"/>
          <p:cNvSpPr txBox="1"/>
          <p:nvPr>
            <p:ph idx="5" type="subTitle"/>
          </p:nvPr>
        </p:nvSpPr>
        <p:spPr>
          <a:xfrm>
            <a:off x="6022895" y="23275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6" type="title"/>
          </p:nvPr>
        </p:nvSpPr>
        <p:spPr>
          <a:xfrm>
            <a:off x="844400" y="3620201"/>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6" name="Google Shape;106;p14"/>
          <p:cNvSpPr txBox="1"/>
          <p:nvPr>
            <p:ph idx="7" type="subTitle"/>
          </p:nvPr>
        </p:nvSpPr>
        <p:spPr>
          <a:xfrm>
            <a:off x="844405" y="3964301"/>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8" type="title"/>
          </p:nvPr>
        </p:nvSpPr>
        <p:spPr>
          <a:xfrm>
            <a:off x="3433643" y="3620201"/>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8" name="Google Shape;108;p14"/>
          <p:cNvSpPr txBox="1"/>
          <p:nvPr>
            <p:ph idx="9" type="subTitle"/>
          </p:nvPr>
        </p:nvSpPr>
        <p:spPr>
          <a:xfrm>
            <a:off x="3433645" y="3964301"/>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3" type="title"/>
          </p:nvPr>
        </p:nvSpPr>
        <p:spPr>
          <a:xfrm>
            <a:off x="6022897" y="3620201"/>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0" name="Google Shape;110;p14"/>
          <p:cNvSpPr txBox="1"/>
          <p:nvPr>
            <p:ph idx="14" type="subTitle"/>
          </p:nvPr>
        </p:nvSpPr>
        <p:spPr>
          <a:xfrm>
            <a:off x="6022895" y="3964301"/>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14"/>
          <p:cNvSpPr txBox="1"/>
          <p:nvPr>
            <p:ph idx="15"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12" name="Google Shape;112;p14"/>
          <p:cNvGrpSpPr/>
          <p:nvPr/>
        </p:nvGrpSpPr>
        <p:grpSpPr>
          <a:xfrm flipH="1">
            <a:off x="-1513340" y="-1247042"/>
            <a:ext cx="11409325" cy="6854067"/>
            <a:chOff x="-440954" y="-1247042"/>
            <a:chExt cx="11409325" cy="6854067"/>
          </a:xfrm>
        </p:grpSpPr>
        <p:sp>
          <p:nvSpPr>
            <p:cNvPr id="113" name="Google Shape;113;p14"/>
            <p:cNvSpPr/>
            <p:nvPr/>
          </p:nvSpPr>
          <p:spPr>
            <a:xfrm flipH="1" rot="4785726">
              <a:off x="438271" y="-313890"/>
              <a:ext cx="1262334" cy="1035318"/>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flipH="1" rot="7005908">
              <a:off x="8591019" y="-1170433"/>
              <a:ext cx="1724969" cy="252327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7675260">
              <a:off x="-161990" y="4463488"/>
              <a:ext cx="725918" cy="1061879"/>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4"/>
          <p:cNvSpPr/>
          <p:nvPr/>
        </p:nvSpPr>
        <p:spPr>
          <a:xfrm rot="6256118">
            <a:off x="8450494" y="-66965"/>
            <a:ext cx="1374222" cy="121551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17" name="Shape 117"/>
        <p:cNvGrpSpPr/>
        <p:nvPr/>
      </p:nvGrpSpPr>
      <p:grpSpPr>
        <a:xfrm>
          <a:off x="0" y="0"/>
          <a:ext cx="0" cy="0"/>
          <a:chOff x="0" y="0"/>
          <a:chExt cx="0" cy="0"/>
        </a:xfrm>
      </p:grpSpPr>
      <p:grpSp>
        <p:nvGrpSpPr>
          <p:cNvPr id="118" name="Google Shape;118;p15"/>
          <p:cNvGrpSpPr/>
          <p:nvPr/>
        </p:nvGrpSpPr>
        <p:grpSpPr>
          <a:xfrm>
            <a:off x="-1919706" y="-1296537"/>
            <a:ext cx="12658906" cy="8074509"/>
            <a:chOff x="-1919706" y="-1296537"/>
            <a:chExt cx="12658906" cy="8074509"/>
          </a:xfrm>
        </p:grpSpPr>
        <p:grpSp>
          <p:nvGrpSpPr>
            <p:cNvPr id="119" name="Google Shape;119;p15"/>
            <p:cNvGrpSpPr/>
            <p:nvPr/>
          </p:nvGrpSpPr>
          <p:grpSpPr>
            <a:xfrm>
              <a:off x="-1919706" y="-1296537"/>
              <a:ext cx="11992156" cy="2643067"/>
              <a:chOff x="-1919706" y="-1296537"/>
              <a:chExt cx="11992156" cy="2643067"/>
            </a:xfrm>
          </p:grpSpPr>
          <p:sp>
            <p:nvSpPr>
              <p:cNvPr id="120" name="Google Shape;120;p15"/>
              <p:cNvSpPr/>
              <p:nvPr/>
            </p:nvSpPr>
            <p:spPr>
              <a:xfrm rot="-280773">
                <a:off x="-1831530" y="-1102960"/>
                <a:ext cx="3572380" cy="2307614"/>
              </a:xfrm>
              <a:custGeom>
                <a:rect b="b" l="l" r="r" t="t"/>
                <a:pathLst>
                  <a:path extrusionOk="0" h="46086" w="71345">
                    <a:moveTo>
                      <a:pt x="55310" y="0"/>
                    </a:moveTo>
                    <a:cubicBezTo>
                      <a:pt x="48274" y="0"/>
                      <a:pt x="43945" y="10017"/>
                      <a:pt x="26725" y="19097"/>
                    </a:cubicBezTo>
                    <a:cubicBezTo>
                      <a:pt x="10930" y="27392"/>
                      <a:pt x="1581" y="25781"/>
                      <a:pt x="865" y="30535"/>
                    </a:cubicBezTo>
                    <a:cubicBezTo>
                      <a:pt x="0" y="36383"/>
                      <a:pt x="13158" y="46086"/>
                      <a:pt x="24527" y="46086"/>
                    </a:cubicBezTo>
                    <a:cubicBezTo>
                      <a:pt x="26502" y="46086"/>
                      <a:pt x="28422" y="45793"/>
                      <a:pt x="30206" y="45136"/>
                    </a:cubicBezTo>
                    <a:cubicBezTo>
                      <a:pt x="35438" y="43187"/>
                      <a:pt x="34841" y="39825"/>
                      <a:pt x="41963" y="34195"/>
                    </a:cubicBezTo>
                    <a:cubicBezTo>
                      <a:pt x="54615" y="24130"/>
                      <a:pt x="65257" y="27850"/>
                      <a:pt x="68321" y="21086"/>
                    </a:cubicBezTo>
                    <a:cubicBezTo>
                      <a:pt x="71344" y="14422"/>
                      <a:pt x="64979" y="1969"/>
                      <a:pt x="57061" y="199"/>
                    </a:cubicBezTo>
                    <a:cubicBezTo>
                      <a:pt x="56455" y="64"/>
                      <a:pt x="55874" y="0"/>
                      <a:pt x="553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rot="2146714">
                <a:off x="7853315" y="-856839"/>
                <a:ext cx="1977229" cy="1465779"/>
              </a:xfrm>
              <a:custGeom>
                <a:rect b="b" l="l" r="r" t="t"/>
                <a:pathLst>
                  <a:path extrusionOk="0" h="52485" w="57670">
                    <a:moveTo>
                      <a:pt x="28456" y="1"/>
                    </a:moveTo>
                    <a:cubicBezTo>
                      <a:pt x="26076" y="1"/>
                      <a:pt x="23754" y="372"/>
                      <a:pt x="21585" y="1167"/>
                    </a:cubicBezTo>
                    <a:cubicBezTo>
                      <a:pt x="6009" y="6876"/>
                      <a:pt x="1" y="33731"/>
                      <a:pt x="11817" y="45925"/>
                    </a:cubicBezTo>
                    <a:cubicBezTo>
                      <a:pt x="16187" y="50435"/>
                      <a:pt x="22550" y="52484"/>
                      <a:pt x="28928" y="52484"/>
                    </a:cubicBezTo>
                    <a:cubicBezTo>
                      <a:pt x="32565" y="52484"/>
                      <a:pt x="36208" y="51817"/>
                      <a:pt x="39488" y="50560"/>
                    </a:cubicBezTo>
                    <a:cubicBezTo>
                      <a:pt x="49574" y="46721"/>
                      <a:pt x="57670" y="36735"/>
                      <a:pt x="57391" y="26032"/>
                    </a:cubicBezTo>
                    <a:cubicBezTo>
                      <a:pt x="57003" y="11698"/>
                      <a:pt x="41812" y="1"/>
                      <a:pt x="28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5"/>
            <p:cNvSpPr/>
            <p:nvPr/>
          </p:nvSpPr>
          <p:spPr>
            <a:xfrm rot="-1581237">
              <a:off x="-1341996" y="4766852"/>
              <a:ext cx="2337650" cy="1574046"/>
            </a:xfrm>
            <a:custGeom>
              <a:rect b="b" l="l" r="r" t="t"/>
              <a:pathLst>
                <a:path extrusionOk="0" h="43587" w="64736">
                  <a:moveTo>
                    <a:pt x="45029" y="0"/>
                  </a:moveTo>
                  <a:cubicBezTo>
                    <a:pt x="44456" y="0"/>
                    <a:pt x="43894" y="47"/>
                    <a:pt x="43347" y="145"/>
                  </a:cubicBezTo>
                  <a:cubicBezTo>
                    <a:pt x="32824" y="2015"/>
                    <a:pt x="32306" y="21709"/>
                    <a:pt x="20968" y="23340"/>
                  </a:cubicBezTo>
                  <a:cubicBezTo>
                    <a:pt x="20481" y="23410"/>
                    <a:pt x="20004" y="23443"/>
                    <a:pt x="19535" y="23443"/>
                  </a:cubicBezTo>
                  <a:cubicBezTo>
                    <a:pt x="12649" y="23443"/>
                    <a:pt x="7652" y="16392"/>
                    <a:pt x="4557" y="16392"/>
                  </a:cubicBezTo>
                  <a:cubicBezTo>
                    <a:pt x="4200" y="16392"/>
                    <a:pt x="3868" y="16486"/>
                    <a:pt x="3562" y="16696"/>
                  </a:cubicBezTo>
                  <a:cubicBezTo>
                    <a:pt x="1" y="19143"/>
                    <a:pt x="2587" y="35176"/>
                    <a:pt x="12832" y="41244"/>
                  </a:cubicBezTo>
                  <a:cubicBezTo>
                    <a:pt x="15726" y="42946"/>
                    <a:pt x="18762" y="43587"/>
                    <a:pt x="21875" y="43587"/>
                  </a:cubicBezTo>
                  <a:cubicBezTo>
                    <a:pt x="26657" y="43587"/>
                    <a:pt x="31620" y="42073"/>
                    <a:pt x="36524" y="40567"/>
                  </a:cubicBezTo>
                  <a:cubicBezTo>
                    <a:pt x="45456" y="37862"/>
                    <a:pt x="63578" y="32312"/>
                    <a:pt x="64194" y="20356"/>
                  </a:cubicBezTo>
                  <a:cubicBezTo>
                    <a:pt x="64735" y="10712"/>
                    <a:pt x="53661" y="0"/>
                    <a:pt x="450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166777" y="3934952"/>
              <a:ext cx="3572423" cy="2307641"/>
            </a:xfrm>
            <a:custGeom>
              <a:rect b="b" l="l" r="r" t="t"/>
              <a:pathLst>
                <a:path extrusionOk="0" h="46086" w="71345">
                  <a:moveTo>
                    <a:pt x="55310" y="0"/>
                  </a:moveTo>
                  <a:cubicBezTo>
                    <a:pt x="48274" y="0"/>
                    <a:pt x="43945" y="10017"/>
                    <a:pt x="26725" y="19097"/>
                  </a:cubicBezTo>
                  <a:cubicBezTo>
                    <a:pt x="10930" y="27392"/>
                    <a:pt x="1581" y="25781"/>
                    <a:pt x="865" y="30535"/>
                  </a:cubicBezTo>
                  <a:cubicBezTo>
                    <a:pt x="0" y="36383"/>
                    <a:pt x="13158" y="46086"/>
                    <a:pt x="24527" y="46086"/>
                  </a:cubicBezTo>
                  <a:cubicBezTo>
                    <a:pt x="26502" y="46086"/>
                    <a:pt x="28422" y="45793"/>
                    <a:pt x="30206" y="45136"/>
                  </a:cubicBezTo>
                  <a:cubicBezTo>
                    <a:pt x="35438" y="43187"/>
                    <a:pt x="34841" y="39825"/>
                    <a:pt x="41963" y="34195"/>
                  </a:cubicBezTo>
                  <a:cubicBezTo>
                    <a:pt x="54615" y="24130"/>
                    <a:pt x="65257" y="27850"/>
                    <a:pt x="68321" y="21086"/>
                  </a:cubicBezTo>
                  <a:cubicBezTo>
                    <a:pt x="71344" y="14422"/>
                    <a:pt x="64979" y="1969"/>
                    <a:pt x="57061" y="199"/>
                  </a:cubicBezTo>
                  <a:cubicBezTo>
                    <a:pt x="56455" y="64"/>
                    <a:pt x="55874" y="0"/>
                    <a:pt x="55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txBox="1"/>
          <p:nvPr>
            <p:ph type="title"/>
          </p:nvPr>
        </p:nvSpPr>
        <p:spPr>
          <a:xfrm>
            <a:off x="599025" y="1591598"/>
            <a:ext cx="1916700" cy="44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15"/>
          <p:cNvSpPr txBox="1"/>
          <p:nvPr>
            <p:ph idx="1" type="subTitle"/>
          </p:nvPr>
        </p:nvSpPr>
        <p:spPr>
          <a:xfrm>
            <a:off x="599025" y="1979673"/>
            <a:ext cx="1916700" cy="83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15"/>
          <p:cNvSpPr txBox="1"/>
          <p:nvPr>
            <p:ph idx="2" type="title"/>
          </p:nvPr>
        </p:nvSpPr>
        <p:spPr>
          <a:xfrm>
            <a:off x="599025" y="3337723"/>
            <a:ext cx="1916700" cy="4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3" type="subTitle"/>
          </p:nvPr>
        </p:nvSpPr>
        <p:spPr>
          <a:xfrm>
            <a:off x="599025" y="3750430"/>
            <a:ext cx="1916700" cy="83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15"/>
          <p:cNvSpPr txBox="1"/>
          <p:nvPr>
            <p:ph idx="4" type="title"/>
          </p:nvPr>
        </p:nvSpPr>
        <p:spPr>
          <a:xfrm>
            <a:off x="6621601" y="1591598"/>
            <a:ext cx="1916700" cy="44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5"/>
          <p:cNvSpPr txBox="1"/>
          <p:nvPr>
            <p:ph idx="5" type="subTitle"/>
          </p:nvPr>
        </p:nvSpPr>
        <p:spPr>
          <a:xfrm>
            <a:off x="6621600" y="1979673"/>
            <a:ext cx="1916700" cy="83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15"/>
          <p:cNvSpPr txBox="1"/>
          <p:nvPr>
            <p:ph idx="6" type="title"/>
          </p:nvPr>
        </p:nvSpPr>
        <p:spPr>
          <a:xfrm>
            <a:off x="6621600" y="3337723"/>
            <a:ext cx="1916700" cy="4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15"/>
          <p:cNvSpPr txBox="1"/>
          <p:nvPr>
            <p:ph idx="7" type="subTitle"/>
          </p:nvPr>
        </p:nvSpPr>
        <p:spPr>
          <a:xfrm>
            <a:off x="6621599" y="3750430"/>
            <a:ext cx="1916700" cy="83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5"/>
          <p:cNvSpPr txBox="1"/>
          <p:nvPr>
            <p:ph idx="8"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5"/>
          <p:cNvSpPr/>
          <p:nvPr/>
        </p:nvSpPr>
        <p:spPr>
          <a:xfrm rot="-1205781">
            <a:off x="230620" y="-556205"/>
            <a:ext cx="1060633" cy="938139"/>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205748">
            <a:off x="3980241" y="4671328"/>
            <a:ext cx="1318821" cy="1166493"/>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4">
    <p:spTree>
      <p:nvGrpSpPr>
        <p:cNvPr id="135" name="Shape 135"/>
        <p:cNvGrpSpPr/>
        <p:nvPr/>
      </p:nvGrpSpPr>
      <p:grpSpPr>
        <a:xfrm>
          <a:off x="0" y="0"/>
          <a:ext cx="0" cy="0"/>
          <a:chOff x="0" y="0"/>
          <a:chExt cx="0" cy="0"/>
        </a:xfrm>
      </p:grpSpPr>
      <p:grpSp>
        <p:nvGrpSpPr>
          <p:cNvPr id="136" name="Google Shape;136;p16"/>
          <p:cNvGrpSpPr/>
          <p:nvPr/>
        </p:nvGrpSpPr>
        <p:grpSpPr>
          <a:xfrm>
            <a:off x="-388575" y="-1326737"/>
            <a:ext cx="10467650" cy="2434062"/>
            <a:chOff x="-388575" y="-1326737"/>
            <a:chExt cx="10467650" cy="2434062"/>
          </a:xfrm>
        </p:grpSpPr>
        <p:sp>
          <p:nvSpPr>
            <p:cNvPr id="137" name="Google Shape;137;p16"/>
            <p:cNvSpPr/>
            <p:nvPr/>
          </p:nvSpPr>
          <p:spPr>
            <a:xfrm rot="10798950">
              <a:off x="-388575" y="551"/>
              <a:ext cx="1635993" cy="728549"/>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flipH="1" rot="7005908">
              <a:off x="7942055" y="-1102174"/>
              <a:ext cx="1724969" cy="1984935"/>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6"/>
          <p:cNvSpPr txBox="1"/>
          <p:nvPr>
            <p:ph type="title"/>
          </p:nvPr>
        </p:nvSpPr>
        <p:spPr>
          <a:xfrm>
            <a:off x="700300" y="2842949"/>
            <a:ext cx="2320800" cy="45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0" name="Google Shape;140;p16"/>
          <p:cNvSpPr txBox="1"/>
          <p:nvPr>
            <p:ph idx="1" type="subTitle"/>
          </p:nvPr>
        </p:nvSpPr>
        <p:spPr>
          <a:xfrm>
            <a:off x="822749" y="3239450"/>
            <a:ext cx="1956300" cy="10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6"/>
          <p:cNvSpPr txBox="1"/>
          <p:nvPr>
            <p:ph idx="2" type="title"/>
          </p:nvPr>
        </p:nvSpPr>
        <p:spPr>
          <a:xfrm>
            <a:off x="3411597" y="2842949"/>
            <a:ext cx="2320800" cy="45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2" name="Google Shape;142;p16"/>
          <p:cNvSpPr txBox="1"/>
          <p:nvPr>
            <p:ph idx="3" type="subTitle"/>
          </p:nvPr>
        </p:nvSpPr>
        <p:spPr>
          <a:xfrm>
            <a:off x="3598612" y="3239450"/>
            <a:ext cx="1956300" cy="10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6"/>
          <p:cNvSpPr txBox="1"/>
          <p:nvPr>
            <p:ph idx="4" type="title"/>
          </p:nvPr>
        </p:nvSpPr>
        <p:spPr>
          <a:xfrm>
            <a:off x="6122904" y="2842949"/>
            <a:ext cx="2320800" cy="45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4" name="Google Shape;144;p16"/>
          <p:cNvSpPr txBox="1"/>
          <p:nvPr>
            <p:ph idx="5" type="subTitle"/>
          </p:nvPr>
        </p:nvSpPr>
        <p:spPr>
          <a:xfrm>
            <a:off x="6305150" y="3239450"/>
            <a:ext cx="1956300" cy="10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6"/>
          <p:cNvSpPr txBox="1"/>
          <p:nvPr>
            <p:ph idx="6"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6"/>
          <p:cNvSpPr txBox="1"/>
          <p:nvPr>
            <p:ph hasCustomPrompt="1" idx="7" type="title"/>
          </p:nvPr>
        </p:nvSpPr>
        <p:spPr>
          <a:xfrm>
            <a:off x="1469925" y="1887251"/>
            <a:ext cx="1549800" cy="439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4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16"/>
          <p:cNvSpPr txBox="1"/>
          <p:nvPr>
            <p:ph hasCustomPrompt="1" idx="8" type="title"/>
          </p:nvPr>
        </p:nvSpPr>
        <p:spPr>
          <a:xfrm>
            <a:off x="3793721" y="1887259"/>
            <a:ext cx="1549800" cy="4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16"/>
          <p:cNvSpPr txBox="1"/>
          <p:nvPr>
            <p:ph hasCustomPrompt="1" idx="9" type="title"/>
          </p:nvPr>
        </p:nvSpPr>
        <p:spPr>
          <a:xfrm>
            <a:off x="6117524" y="1887259"/>
            <a:ext cx="1549800" cy="4392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9" name="Google Shape;149;p16"/>
          <p:cNvSpPr/>
          <p:nvPr/>
        </p:nvSpPr>
        <p:spPr>
          <a:xfrm rot="5400060">
            <a:off x="7065433" y="-1456958"/>
            <a:ext cx="2078790" cy="183869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14">
    <p:spTree>
      <p:nvGrpSpPr>
        <p:cNvPr id="150" name="Shape 150"/>
        <p:cNvGrpSpPr/>
        <p:nvPr/>
      </p:nvGrpSpPr>
      <p:grpSpPr>
        <a:xfrm>
          <a:off x="0" y="0"/>
          <a:ext cx="0" cy="0"/>
          <a:chOff x="0" y="0"/>
          <a:chExt cx="0" cy="0"/>
        </a:xfrm>
      </p:grpSpPr>
      <p:sp>
        <p:nvSpPr>
          <p:cNvPr id="151" name="Google Shape;151;p17"/>
          <p:cNvSpPr/>
          <p:nvPr/>
        </p:nvSpPr>
        <p:spPr>
          <a:xfrm rot="-1205736">
            <a:off x="-780796" y="4011966"/>
            <a:ext cx="2078789"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ph idx="1" type="subTitle"/>
          </p:nvPr>
        </p:nvSpPr>
        <p:spPr>
          <a:xfrm>
            <a:off x="599025" y="1795613"/>
            <a:ext cx="363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Font typeface="Signika SemiBold"/>
              <a:buNone/>
              <a:defRPr b="1" sz="2000">
                <a:latin typeface="Ubuntu"/>
                <a:ea typeface="Ubuntu"/>
                <a:cs typeface="Ubuntu"/>
                <a:sym typeface="Ubuntu"/>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3" name="Google Shape;153;p17"/>
          <p:cNvSpPr txBox="1"/>
          <p:nvPr>
            <p:ph idx="2" type="body"/>
          </p:nvPr>
        </p:nvSpPr>
        <p:spPr>
          <a:xfrm>
            <a:off x="599025" y="2231525"/>
            <a:ext cx="2978100" cy="1403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4" name="Google Shape;154;p17"/>
          <p:cNvSpPr txBox="1"/>
          <p:nvPr>
            <p:ph idx="3" type="subTitle"/>
          </p:nvPr>
        </p:nvSpPr>
        <p:spPr>
          <a:xfrm>
            <a:off x="599025" y="1255949"/>
            <a:ext cx="2183700" cy="35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17"/>
          <p:cNvSpPr txBox="1"/>
          <p:nvPr>
            <p:ph type="title"/>
          </p:nvPr>
        </p:nvSpPr>
        <p:spPr>
          <a:xfrm>
            <a:off x="599025" y="501775"/>
            <a:ext cx="396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17"/>
          <p:cNvSpPr/>
          <p:nvPr/>
        </p:nvSpPr>
        <p:spPr>
          <a:xfrm rot="4389316">
            <a:off x="681544" y="4241836"/>
            <a:ext cx="1261118" cy="190772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10418717">
            <a:off x="7681391" y="-808445"/>
            <a:ext cx="2585667" cy="1588682"/>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4_1">
    <p:spTree>
      <p:nvGrpSpPr>
        <p:cNvPr id="158" name="Shape 158"/>
        <p:cNvGrpSpPr/>
        <p:nvPr/>
      </p:nvGrpSpPr>
      <p:grpSpPr>
        <a:xfrm>
          <a:off x="0" y="0"/>
          <a:ext cx="0" cy="0"/>
          <a:chOff x="0" y="0"/>
          <a:chExt cx="0" cy="0"/>
        </a:xfrm>
      </p:grpSpPr>
      <p:sp>
        <p:nvSpPr>
          <p:cNvPr id="159" name="Google Shape;159;p18"/>
          <p:cNvSpPr/>
          <p:nvPr/>
        </p:nvSpPr>
        <p:spPr>
          <a:xfrm rot="-1205736">
            <a:off x="6607154" y="4316341"/>
            <a:ext cx="2078789"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rot="-8760994">
            <a:off x="8362630" y="4386938"/>
            <a:ext cx="1430985" cy="158759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10418703">
            <a:off x="-672039" y="-1260531"/>
            <a:ext cx="2078788" cy="198471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ph idx="1" type="subTitle"/>
          </p:nvPr>
        </p:nvSpPr>
        <p:spPr>
          <a:xfrm>
            <a:off x="4899125" y="1795613"/>
            <a:ext cx="3639300" cy="479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Font typeface="Signika SemiBold"/>
              <a:buNone/>
              <a:defRPr b="1" sz="2000">
                <a:latin typeface="Ubuntu"/>
                <a:ea typeface="Ubuntu"/>
                <a:cs typeface="Ubuntu"/>
                <a:sym typeface="Ubuntu"/>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63" name="Google Shape;163;p18"/>
          <p:cNvSpPr txBox="1"/>
          <p:nvPr>
            <p:ph idx="2" type="body"/>
          </p:nvPr>
        </p:nvSpPr>
        <p:spPr>
          <a:xfrm>
            <a:off x="5560225" y="2231525"/>
            <a:ext cx="2978100" cy="1403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200"/>
            </a:lvl1pPr>
            <a:lvl2pPr indent="-317500" lvl="1" marL="914400" rtl="0" algn="r">
              <a:spcBef>
                <a:spcPts val="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64" name="Google Shape;164;p18"/>
          <p:cNvSpPr txBox="1"/>
          <p:nvPr>
            <p:ph idx="3" type="subTitle"/>
          </p:nvPr>
        </p:nvSpPr>
        <p:spPr>
          <a:xfrm>
            <a:off x="6354525" y="1255949"/>
            <a:ext cx="2183700" cy="35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5" name="Google Shape;165;p18"/>
          <p:cNvSpPr txBox="1"/>
          <p:nvPr>
            <p:ph type="title"/>
          </p:nvPr>
        </p:nvSpPr>
        <p:spPr>
          <a:xfrm>
            <a:off x="4572000" y="501775"/>
            <a:ext cx="3966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18"/>
          <p:cNvSpPr/>
          <p:nvPr/>
        </p:nvSpPr>
        <p:spPr>
          <a:xfrm rot="4389343">
            <a:off x="5663066" y="4464762"/>
            <a:ext cx="1135177" cy="1717221"/>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CUSTOM_6">
    <p:spTree>
      <p:nvGrpSpPr>
        <p:cNvPr id="167" name="Shape 167"/>
        <p:cNvGrpSpPr/>
        <p:nvPr/>
      </p:nvGrpSpPr>
      <p:grpSpPr>
        <a:xfrm>
          <a:off x="0" y="0"/>
          <a:ext cx="0" cy="0"/>
          <a:chOff x="0" y="0"/>
          <a:chExt cx="0" cy="0"/>
        </a:xfrm>
      </p:grpSpPr>
      <p:sp>
        <p:nvSpPr>
          <p:cNvPr id="168" name="Google Shape;168;p19"/>
          <p:cNvSpPr txBox="1"/>
          <p:nvPr>
            <p:ph type="title"/>
          </p:nvPr>
        </p:nvSpPr>
        <p:spPr>
          <a:xfrm>
            <a:off x="1278625" y="2164355"/>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9" name="Google Shape;169;p19"/>
          <p:cNvSpPr txBox="1"/>
          <p:nvPr>
            <p:ph idx="2" type="title"/>
          </p:nvPr>
        </p:nvSpPr>
        <p:spPr>
          <a:xfrm>
            <a:off x="5135850" y="2164355"/>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0" name="Google Shape;170;p19"/>
          <p:cNvSpPr txBox="1"/>
          <p:nvPr>
            <p:ph idx="1" type="subTitle"/>
          </p:nvPr>
        </p:nvSpPr>
        <p:spPr>
          <a:xfrm>
            <a:off x="1527850" y="2626200"/>
            <a:ext cx="2231100" cy="122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19"/>
          <p:cNvSpPr txBox="1"/>
          <p:nvPr>
            <p:ph idx="3" type="subTitle"/>
          </p:nvPr>
        </p:nvSpPr>
        <p:spPr>
          <a:xfrm>
            <a:off x="5385000" y="2626200"/>
            <a:ext cx="2231100" cy="122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9"/>
          <p:cNvSpPr txBox="1"/>
          <p:nvPr>
            <p:ph idx="4"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3" name="Google Shape;173;p19"/>
          <p:cNvSpPr/>
          <p:nvPr/>
        </p:nvSpPr>
        <p:spPr>
          <a:xfrm rot="9899937">
            <a:off x="-479789" y="-776374"/>
            <a:ext cx="2219024" cy="1616770"/>
          </a:xfrm>
          <a:custGeom>
            <a:rect b="b" l="l" r="r" t="t"/>
            <a:pathLst>
              <a:path extrusionOk="0" h="52147" w="71572">
                <a:moveTo>
                  <a:pt x="52882" y="1"/>
                </a:moveTo>
                <a:cubicBezTo>
                  <a:pt x="51233" y="1"/>
                  <a:pt x="49702" y="339"/>
                  <a:pt x="48496" y="1093"/>
                </a:cubicBezTo>
                <a:cubicBezTo>
                  <a:pt x="45552" y="2903"/>
                  <a:pt x="45850" y="6384"/>
                  <a:pt x="42349" y="8234"/>
                </a:cubicBezTo>
                <a:cubicBezTo>
                  <a:pt x="41142" y="8876"/>
                  <a:pt x="39883" y="9103"/>
                  <a:pt x="38665" y="9103"/>
                </a:cubicBezTo>
                <a:cubicBezTo>
                  <a:pt x="36331" y="9103"/>
                  <a:pt x="34146" y="8269"/>
                  <a:pt x="32761" y="7916"/>
                </a:cubicBezTo>
                <a:cubicBezTo>
                  <a:pt x="31721" y="7653"/>
                  <a:pt x="30607" y="7528"/>
                  <a:pt x="29440" y="7528"/>
                </a:cubicBezTo>
                <a:cubicBezTo>
                  <a:pt x="17482" y="7528"/>
                  <a:pt x="0" y="20625"/>
                  <a:pt x="435" y="31608"/>
                </a:cubicBezTo>
                <a:cubicBezTo>
                  <a:pt x="813" y="41774"/>
                  <a:pt x="16635" y="52146"/>
                  <a:pt x="31896" y="52146"/>
                </a:cubicBezTo>
                <a:cubicBezTo>
                  <a:pt x="34315" y="52146"/>
                  <a:pt x="36720" y="51885"/>
                  <a:pt x="39047" y="51322"/>
                </a:cubicBezTo>
                <a:cubicBezTo>
                  <a:pt x="60830" y="46031"/>
                  <a:pt x="71572" y="15257"/>
                  <a:pt x="64410" y="5390"/>
                </a:cubicBezTo>
                <a:cubicBezTo>
                  <a:pt x="62120" y="2227"/>
                  <a:pt x="57112" y="1"/>
                  <a:pt x="52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rot="9150209">
            <a:off x="8113530" y="-829292"/>
            <a:ext cx="2078773" cy="198472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418703">
            <a:off x="-1274547" y="4424019"/>
            <a:ext cx="2078788" cy="183868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10418663">
            <a:off x="8138537" y="4660830"/>
            <a:ext cx="1261265" cy="1115582"/>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8432700" y="4082400"/>
            <a:ext cx="1618400" cy="1430198"/>
          </a:xfrm>
          <a:custGeom>
            <a:rect b="b" l="l" r="r" t="t"/>
            <a:pathLst>
              <a:path extrusionOk="0" h="43587" w="64736">
                <a:moveTo>
                  <a:pt x="45029" y="0"/>
                </a:moveTo>
                <a:cubicBezTo>
                  <a:pt x="44456" y="0"/>
                  <a:pt x="43894" y="47"/>
                  <a:pt x="43347" y="145"/>
                </a:cubicBezTo>
                <a:cubicBezTo>
                  <a:pt x="32824" y="2015"/>
                  <a:pt x="32306" y="21709"/>
                  <a:pt x="20968" y="23340"/>
                </a:cubicBezTo>
                <a:cubicBezTo>
                  <a:pt x="20481" y="23410"/>
                  <a:pt x="20004" y="23443"/>
                  <a:pt x="19535" y="23443"/>
                </a:cubicBezTo>
                <a:cubicBezTo>
                  <a:pt x="12649" y="23443"/>
                  <a:pt x="7652" y="16392"/>
                  <a:pt x="4557" y="16392"/>
                </a:cubicBezTo>
                <a:cubicBezTo>
                  <a:pt x="4200" y="16392"/>
                  <a:pt x="3868" y="16486"/>
                  <a:pt x="3562" y="16696"/>
                </a:cubicBezTo>
                <a:cubicBezTo>
                  <a:pt x="1" y="19143"/>
                  <a:pt x="2587" y="35176"/>
                  <a:pt x="12832" y="41244"/>
                </a:cubicBezTo>
                <a:cubicBezTo>
                  <a:pt x="15726" y="42946"/>
                  <a:pt x="18762" y="43587"/>
                  <a:pt x="21875" y="43587"/>
                </a:cubicBezTo>
                <a:cubicBezTo>
                  <a:pt x="26657" y="43587"/>
                  <a:pt x="31620" y="42073"/>
                  <a:pt x="36524" y="40567"/>
                </a:cubicBezTo>
                <a:cubicBezTo>
                  <a:pt x="45456" y="37862"/>
                  <a:pt x="63578" y="32312"/>
                  <a:pt x="64194" y="20356"/>
                </a:cubicBezTo>
                <a:cubicBezTo>
                  <a:pt x="64735" y="10712"/>
                  <a:pt x="53661" y="0"/>
                  <a:pt x="450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8">
    <p:spTree>
      <p:nvGrpSpPr>
        <p:cNvPr id="178" name="Shape 178"/>
        <p:cNvGrpSpPr/>
        <p:nvPr/>
      </p:nvGrpSpPr>
      <p:grpSpPr>
        <a:xfrm>
          <a:off x="0" y="0"/>
          <a:ext cx="0" cy="0"/>
          <a:chOff x="0" y="0"/>
          <a:chExt cx="0" cy="0"/>
        </a:xfrm>
      </p:grpSpPr>
      <p:sp>
        <p:nvSpPr>
          <p:cNvPr id="179" name="Google Shape;179;p20"/>
          <p:cNvSpPr/>
          <p:nvPr/>
        </p:nvSpPr>
        <p:spPr>
          <a:xfrm rot="-4741850">
            <a:off x="7147199" y="4414857"/>
            <a:ext cx="2078807" cy="1838686"/>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20"/>
          <p:cNvGrpSpPr/>
          <p:nvPr/>
        </p:nvGrpSpPr>
        <p:grpSpPr>
          <a:xfrm>
            <a:off x="-1214788" y="-1322476"/>
            <a:ext cx="12756689" cy="8555488"/>
            <a:chOff x="-1214788" y="-1322476"/>
            <a:chExt cx="12756689" cy="8555488"/>
          </a:xfrm>
        </p:grpSpPr>
        <p:sp>
          <p:nvSpPr>
            <p:cNvPr id="181" name="Google Shape;181;p20"/>
            <p:cNvSpPr/>
            <p:nvPr/>
          </p:nvSpPr>
          <p:spPr>
            <a:xfrm rot="3939088">
              <a:off x="-797708" y="-1036863"/>
              <a:ext cx="2085859" cy="2261040"/>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rot="2980767">
              <a:off x="8072508" y="3994296"/>
              <a:ext cx="3044790" cy="2523262"/>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rot="2980732">
              <a:off x="7920062" y="-608649"/>
              <a:ext cx="1534802" cy="127191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0"/>
          <p:cNvSpPr txBox="1"/>
          <p:nvPr>
            <p:ph type="title"/>
          </p:nvPr>
        </p:nvSpPr>
        <p:spPr>
          <a:xfrm>
            <a:off x="5398025" y="1209750"/>
            <a:ext cx="2797800" cy="15468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5" name="Google Shape;185;p20"/>
          <p:cNvSpPr/>
          <p:nvPr/>
        </p:nvSpPr>
        <p:spPr>
          <a:xfrm rot="-1205736">
            <a:off x="-1536171" y="3984241"/>
            <a:ext cx="2078789"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570475" y="2247900"/>
            <a:ext cx="4172400" cy="99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4200"/>
              <a:buNone/>
              <a:defRPr sz="48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19" name="Google Shape;19;p3"/>
          <p:cNvSpPr txBox="1"/>
          <p:nvPr>
            <p:ph hasCustomPrompt="1" idx="2" type="title"/>
          </p:nvPr>
        </p:nvSpPr>
        <p:spPr>
          <a:xfrm flipH="1">
            <a:off x="3867450" y="647775"/>
            <a:ext cx="1409100" cy="1333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1"/>
              </a:buClr>
              <a:buSzPts val="3600"/>
              <a:buNone/>
              <a:defRPr sz="8000">
                <a:solidFill>
                  <a:schemeClr val="dk1"/>
                </a:solidFill>
              </a:defRPr>
            </a:lvl1pPr>
            <a:lvl2pPr lvl="1"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1"/>
              </a:buClr>
              <a:buSzPts val="3600"/>
              <a:buFont typeface="Fira Sans Extra Condensed Medium"/>
              <a:buNone/>
              <a:defRPr sz="36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1" type="subTitle"/>
          </p:nvPr>
        </p:nvSpPr>
        <p:spPr>
          <a:xfrm>
            <a:off x="599050" y="3150400"/>
            <a:ext cx="4477800" cy="36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21" name="Google Shape;21;p3"/>
          <p:cNvGrpSpPr/>
          <p:nvPr/>
        </p:nvGrpSpPr>
        <p:grpSpPr>
          <a:xfrm>
            <a:off x="-947075" y="-1524068"/>
            <a:ext cx="11456896" cy="7821133"/>
            <a:chOff x="-947075" y="-1524068"/>
            <a:chExt cx="11456896" cy="7821133"/>
          </a:xfrm>
        </p:grpSpPr>
        <p:sp>
          <p:nvSpPr>
            <p:cNvPr id="22" name="Google Shape;22;p3"/>
            <p:cNvSpPr/>
            <p:nvPr/>
          </p:nvSpPr>
          <p:spPr>
            <a:xfrm>
              <a:off x="-947075" y="-204424"/>
              <a:ext cx="1658445" cy="1509337"/>
            </a:xfrm>
            <a:custGeom>
              <a:rect b="b" l="l" r="r" t="t"/>
              <a:pathLst>
                <a:path extrusionOk="0" h="52485" w="57670">
                  <a:moveTo>
                    <a:pt x="28456" y="1"/>
                  </a:moveTo>
                  <a:cubicBezTo>
                    <a:pt x="26076" y="1"/>
                    <a:pt x="23754" y="372"/>
                    <a:pt x="21585" y="1167"/>
                  </a:cubicBezTo>
                  <a:cubicBezTo>
                    <a:pt x="6009" y="6876"/>
                    <a:pt x="1" y="33731"/>
                    <a:pt x="11817" y="45925"/>
                  </a:cubicBezTo>
                  <a:cubicBezTo>
                    <a:pt x="16187" y="50435"/>
                    <a:pt x="22550" y="52484"/>
                    <a:pt x="28928" y="52484"/>
                  </a:cubicBezTo>
                  <a:cubicBezTo>
                    <a:pt x="32565" y="52484"/>
                    <a:pt x="36208" y="51817"/>
                    <a:pt x="39488" y="50560"/>
                  </a:cubicBezTo>
                  <a:cubicBezTo>
                    <a:pt x="49574" y="46721"/>
                    <a:pt x="57670" y="36735"/>
                    <a:pt x="57391" y="26032"/>
                  </a:cubicBezTo>
                  <a:cubicBezTo>
                    <a:pt x="57003" y="11698"/>
                    <a:pt x="41812" y="1"/>
                    <a:pt x="28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7199660">
              <a:off x="-531894" y="4504616"/>
              <a:ext cx="1830052" cy="1333367"/>
            </a:xfrm>
            <a:custGeom>
              <a:rect b="b" l="l" r="r" t="t"/>
              <a:pathLst>
                <a:path extrusionOk="0" h="52147" w="71572">
                  <a:moveTo>
                    <a:pt x="52882" y="1"/>
                  </a:moveTo>
                  <a:cubicBezTo>
                    <a:pt x="51233" y="1"/>
                    <a:pt x="49702" y="339"/>
                    <a:pt x="48496" y="1093"/>
                  </a:cubicBezTo>
                  <a:cubicBezTo>
                    <a:pt x="45552" y="2903"/>
                    <a:pt x="45850" y="6384"/>
                    <a:pt x="42349" y="8234"/>
                  </a:cubicBezTo>
                  <a:cubicBezTo>
                    <a:pt x="41142" y="8876"/>
                    <a:pt x="39883" y="9103"/>
                    <a:pt x="38665" y="9103"/>
                  </a:cubicBezTo>
                  <a:cubicBezTo>
                    <a:pt x="36331" y="9103"/>
                    <a:pt x="34146" y="8269"/>
                    <a:pt x="32761" y="7916"/>
                  </a:cubicBezTo>
                  <a:cubicBezTo>
                    <a:pt x="31721" y="7653"/>
                    <a:pt x="30607" y="7528"/>
                    <a:pt x="29440" y="7528"/>
                  </a:cubicBezTo>
                  <a:cubicBezTo>
                    <a:pt x="17482" y="7528"/>
                    <a:pt x="0" y="20625"/>
                    <a:pt x="435" y="31608"/>
                  </a:cubicBezTo>
                  <a:cubicBezTo>
                    <a:pt x="813" y="41774"/>
                    <a:pt x="16635" y="52146"/>
                    <a:pt x="31896" y="52146"/>
                  </a:cubicBezTo>
                  <a:cubicBezTo>
                    <a:pt x="34315" y="52146"/>
                    <a:pt x="36720" y="51885"/>
                    <a:pt x="39047" y="51322"/>
                  </a:cubicBezTo>
                  <a:cubicBezTo>
                    <a:pt x="60830" y="46031"/>
                    <a:pt x="71572" y="15257"/>
                    <a:pt x="64410" y="5390"/>
                  </a:cubicBezTo>
                  <a:cubicBezTo>
                    <a:pt x="62120" y="2227"/>
                    <a:pt x="57112" y="1"/>
                    <a:pt x="52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9150209">
              <a:off x="8090280" y="-1156292"/>
              <a:ext cx="2078773" cy="198472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p:nvPr/>
        </p:nvSpPr>
        <p:spPr>
          <a:xfrm rot="8274980">
            <a:off x="-598889" y="-1300287"/>
            <a:ext cx="2078799" cy="183869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86" name="Shape 186"/>
        <p:cNvGrpSpPr/>
        <p:nvPr/>
      </p:nvGrpSpPr>
      <p:grpSpPr>
        <a:xfrm>
          <a:off x="0" y="0"/>
          <a:ext cx="0" cy="0"/>
          <a:chOff x="0" y="0"/>
          <a:chExt cx="0" cy="0"/>
        </a:xfrm>
      </p:grpSpPr>
      <p:sp>
        <p:nvSpPr>
          <p:cNvPr id="187" name="Google Shape;187;p21"/>
          <p:cNvSpPr txBox="1"/>
          <p:nvPr>
            <p:ph idx="1" type="subTitle"/>
          </p:nvPr>
        </p:nvSpPr>
        <p:spPr>
          <a:xfrm>
            <a:off x="2071013" y="4159489"/>
            <a:ext cx="23637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21"/>
          <p:cNvSpPr txBox="1"/>
          <p:nvPr>
            <p:ph idx="2" type="subTitle"/>
          </p:nvPr>
        </p:nvSpPr>
        <p:spPr>
          <a:xfrm>
            <a:off x="4696038" y="4159489"/>
            <a:ext cx="23637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21"/>
          <p:cNvSpPr txBox="1"/>
          <p:nvPr>
            <p:ph hasCustomPrompt="1" type="title"/>
          </p:nvPr>
        </p:nvSpPr>
        <p:spPr>
          <a:xfrm>
            <a:off x="2476724" y="1472495"/>
            <a:ext cx="1549800" cy="67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21"/>
          <p:cNvSpPr txBox="1"/>
          <p:nvPr>
            <p:ph hasCustomPrompt="1" idx="3" type="title"/>
          </p:nvPr>
        </p:nvSpPr>
        <p:spPr>
          <a:xfrm>
            <a:off x="5105767" y="1505084"/>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1" name="Google Shape;191;p21"/>
          <p:cNvSpPr txBox="1"/>
          <p:nvPr>
            <p:ph hasCustomPrompt="1" idx="4" type="title"/>
          </p:nvPr>
        </p:nvSpPr>
        <p:spPr>
          <a:xfrm>
            <a:off x="2477961" y="3368463"/>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21"/>
          <p:cNvSpPr txBox="1"/>
          <p:nvPr>
            <p:ph hasCustomPrompt="1" idx="5" type="title"/>
          </p:nvPr>
        </p:nvSpPr>
        <p:spPr>
          <a:xfrm>
            <a:off x="5107005" y="3368463"/>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3" name="Google Shape;193;p21"/>
          <p:cNvSpPr txBox="1"/>
          <p:nvPr>
            <p:ph idx="6" type="subTitle"/>
          </p:nvPr>
        </p:nvSpPr>
        <p:spPr>
          <a:xfrm>
            <a:off x="1950749" y="2019196"/>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194" name="Google Shape;194;p21"/>
          <p:cNvSpPr txBox="1"/>
          <p:nvPr>
            <p:ph idx="7" type="subTitle"/>
          </p:nvPr>
        </p:nvSpPr>
        <p:spPr>
          <a:xfrm>
            <a:off x="4606899" y="2002037"/>
            <a:ext cx="25401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195" name="Google Shape;195;p21"/>
          <p:cNvSpPr txBox="1"/>
          <p:nvPr>
            <p:ph idx="8" type="subTitle"/>
          </p:nvPr>
        </p:nvSpPr>
        <p:spPr>
          <a:xfrm>
            <a:off x="4584318" y="3886639"/>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196" name="Google Shape;196;p21"/>
          <p:cNvSpPr txBox="1"/>
          <p:nvPr>
            <p:ph idx="9" type="subTitle"/>
          </p:nvPr>
        </p:nvSpPr>
        <p:spPr>
          <a:xfrm>
            <a:off x="2068988" y="2289673"/>
            <a:ext cx="23637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21"/>
          <p:cNvSpPr txBox="1"/>
          <p:nvPr>
            <p:ph idx="13" type="subTitle"/>
          </p:nvPr>
        </p:nvSpPr>
        <p:spPr>
          <a:xfrm>
            <a:off x="4699038" y="2270765"/>
            <a:ext cx="23637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p21"/>
          <p:cNvSpPr txBox="1"/>
          <p:nvPr>
            <p:ph idx="14" type="subTitle"/>
          </p:nvPr>
        </p:nvSpPr>
        <p:spPr>
          <a:xfrm>
            <a:off x="1950743" y="3886639"/>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199" name="Google Shape;199;p21"/>
          <p:cNvSpPr txBox="1"/>
          <p:nvPr>
            <p:ph idx="15"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0" name="Google Shape;200;p21"/>
          <p:cNvSpPr/>
          <p:nvPr/>
        </p:nvSpPr>
        <p:spPr>
          <a:xfrm rot="1213345">
            <a:off x="8025344" y="3507810"/>
            <a:ext cx="2892638" cy="3135285"/>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rgbClr val="2C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rot="-1587102">
            <a:off x="-1733628" y="-1164707"/>
            <a:ext cx="3044791" cy="2523265"/>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rot="10614379">
            <a:off x="8222660" y="-600650"/>
            <a:ext cx="2078779" cy="1838666"/>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2">
    <p:spTree>
      <p:nvGrpSpPr>
        <p:cNvPr id="203" name="Shape 203"/>
        <p:cNvGrpSpPr/>
        <p:nvPr/>
      </p:nvGrpSpPr>
      <p:grpSpPr>
        <a:xfrm>
          <a:off x="0" y="0"/>
          <a:ext cx="0" cy="0"/>
          <a:chOff x="0" y="0"/>
          <a:chExt cx="0" cy="0"/>
        </a:xfrm>
      </p:grpSpPr>
      <p:sp>
        <p:nvSpPr>
          <p:cNvPr id="204" name="Google Shape;204;p22"/>
          <p:cNvSpPr/>
          <p:nvPr/>
        </p:nvSpPr>
        <p:spPr>
          <a:xfrm rot="-6638496">
            <a:off x="8275201" y="4346931"/>
            <a:ext cx="1333355" cy="1179337"/>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ph type="title"/>
          </p:nvPr>
        </p:nvSpPr>
        <p:spPr>
          <a:xfrm>
            <a:off x="606149" y="567249"/>
            <a:ext cx="3606300" cy="841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000000"/>
              </a:buClr>
              <a:buSzPts val="4800"/>
              <a:buNone/>
              <a:defRPr sz="6000">
                <a:solidFill>
                  <a:schemeClr val="dk1"/>
                </a:solidFill>
              </a:defRPr>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206" name="Google Shape;206;p22"/>
          <p:cNvSpPr txBox="1"/>
          <p:nvPr>
            <p:ph idx="1" type="subTitle"/>
          </p:nvPr>
        </p:nvSpPr>
        <p:spPr>
          <a:xfrm>
            <a:off x="611025" y="1530825"/>
            <a:ext cx="2946900" cy="10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07" name="Google Shape;207;p22"/>
          <p:cNvSpPr txBox="1"/>
          <p:nvPr/>
        </p:nvSpPr>
        <p:spPr>
          <a:xfrm>
            <a:off x="625650" y="3549250"/>
            <a:ext cx="3362400" cy="5556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accent2"/>
                </a:solidFill>
                <a:latin typeface="Open Sans"/>
                <a:ea typeface="Open Sans"/>
                <a:cs typeface="Open Sans"/>
                <a:sym typeface="Open Sans"/>
              </a:rPr>
              <a:t>CREDITS: This presentation template was created by </a:t>
            </a:r>
            <a:r>
              <a:rPr b="1" lang="en" sz="1000">
                <a:solidFill>
                  <a:schemeClr val="accent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accent2"/>
                </a:solidFill>
                <a:latin typeface="Open Sans"/>
                <a:ea typeface="Open Sans"/>
                <a:cs typeface="Open Sans"/>
                <a:sym typeface="Open Sans"/>
              </a:rPr>
              <a:t>, including icons by </a:t>
            </a:r>
            <a:r>
              <a:rPr b="1" lang="en" sz="1000">
                <a:solidFill>
                  <a:schemeClr val="accent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accent2"/>
                </a:solidFill>
                <a:latin typeface="Open Sans"/>
                <a:ea typeface="Open Sans"/>
                <a:cs typeface="Open Sans"/>
                <a:sym typeface="Open Sans"/>
              </a:rPr>
              <a:t>, infographics &amp; images by </a:t>
            </a:r>
            <a:r>
              <a:rPr b="1" lang="en" sz="1000">
                <a:solidFill>
                  <a:schemeClr val="accent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accent2"/>
                </a:solidFill>
                <a:latin typeface="Open Sans"/>
                <a:ea typeface="Open Sans"/>
                <a:cs typeface="Open Sans"/>
                <a:sym typeface="Open Sans"/>
              </a:rPr>
              <a:t> and illustrations by </a:t>
            </a:r>
            <a:r>
              <a:rPr b="1" lang="en" sz="1000">
                <a:solidFill>
                  <a:schemeClr val="accent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accent2"/>
              </a:solidFill>
              <a:latin typeface="Open Sans"/>
              <a:ea typeface="Open Sans"/>
              <a:cs typeface="Open Sans"/>
              <a:sym typeface="Open Sans"/>
            </a:endParaRPr>
          </a:p>
        </p:txBody>
      </p:sp>
      <p:grpSp>
        <p:nvGrpSpPr>
          <p:cNvPr id="208" name="Google Shape;208;p22"/>
          <p:cNvGrpSpPr/>
          <p:nvPr/>
        </p:nvGrpSpPr>
        <p:grpSpPr>
          <a:xfrm>
            <a:off x="-705848" y="-1257296"/>
            <a:ext cx="10929619" cy="8000620"/>
            <a:chOff x="-705848" y="-1257296"/>
            <a:chExt cx="10929619" cy="8000620"/>
          </a:xfrm>
        </p:grpSpPr>
        <p:sp>
          <p:nvSpPr>
            <p:cNvPr id="209" name="Google Shape;209;p22"/>
            <p:cNvSpPr/>
            <p:nvPr/>
          </p:nvSpPr>
          <p:spPr>
            <a:xfrm rot="-7578236">
              <a:off x="7798729" y="-767638"/>
              <a:ext cx="2130806" cy="1808803"/>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1587142">
              <a:off x="-470134" y="4623126"/>
              <a:ext cx="1282176" cy="1359730"/>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rot="-590105">
              <a:off x="6523492" y="4814042"/>
              <a:ext cx="3044800" cy="1681592"/>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2"/>
          <p:cNvSpPr/>
          <p:nvPr/>
        </p:nvSpPr>
        <p:spPr>
          <a:xfrm rot="-2843613">
            <a:off x="-665837" y="-565380"/>
            <a:ext cx="1333338" cy="1179353"/>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idx="1" type="body"/>
          </p:nvPr>
        </p:nvSpPr>
        <p:spPr>
          <a:xfrm>
            <a:off x="599000" y="1302150"/>
            <a:ext cx="79461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28" name="Google Shape;28;p4"/>
          <p:cNvSpPr/>
          <p:nvPr/>
        </p:nvSpPr>
        <p:spPr>
          <a:xfrm rot="-4499959">
            <a:off x="8007940" y="-1755745"/>
            <a:ext cx="3742407" cy="3427636"/>
          </a:xfrm>
          <a:custGeom>
            <a:rect b="b" l="l" r="r" t="t"/>
            <a:pathLst>
              <a:path extrusionOk="0" h="47163" w="69029">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rot="4641791">
            <a:off x="-1013165" y="4801991"/>
            <a:ext cx="2390385" cy="1068327"/>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4"/>
          <p:cNvSpPr/>
          <p:nvPr/>
        </p:nvSpPr>
        <p:spPr>
          <a:xfrm flipH="1" rot="-1510799">
            <a:off x="7789032" y="4549655"/>
            <a:ext cx="2390363" cy="1068329"/>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rot="9766545">
            <a:off x="8100328" y="-928529"/>
            <a:ext cx="2078792" cy="1838673"/>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body"/>
          </p:nvPr>
        </p:nvSpPr>
        <p:spPr>
          <a:xfrm>
            <a:off x="609725" y="2027088"/>
            <a:ext cx="3962400" cy="2526000"/>
          </a:xfrm>
          <a:prstGeom prst="rect">
            <a:avLst/>
          </a:prstGeom>
        </p:spPr>
        <p:txBody>
          <a:bodyPr anchorCtr="0" anchor="t" bIns="91425" lIns="91425" spcFirstLastPara="1" rIns="91425" wrap="square" tIns="91425">
            <a:noAutofit/>
          </a:bodyPr>
          <a:lstStyle>
            <a:lvl1pPr indent="-311150" lvl="0" marL="457200" marR="50800" rtl="0">
              <a:spcBef>
                <a:spcPts val="0"/>
              </a:spcBef>
              <a:spcAft>
                <a:spcPts val="0"/>
              </a:spcAft>
              <a:buSzPts val="1300"/>
              <a:buChar char="●"/>
              <a:defRPr sz="1300"/>
            </a:lvl1pPr>
            <a:lvl2pPr indent="-311150" lvl="1" marL="914400" rtl="0">
              <a:spcBef>
                <a:spcPts val="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35" name="Google Shape;35;p5"/>
          <p:cNvSpPr txBox="1"/>
          <p:nvPr>
            <p:ph idx="2" type="body"/>
          </p:nvPr>
        </p:nvSpPr>
        <p:spPr>
          <a:xfrm>
            <a:off x="4575975" y="2103288"/>
            <a:ext cx="3962400" cy="2526000"/>
          </a:xfrm>
          <a:prstGeom prst="rect">
            <a:avLst/>
          </a:prstGeom>
        </p:spPr>
        <p:txBody>
          <a:bodyPr anchorCtr="0" anchor="t" bIns="91425" lIns="91425" spcFirstLastPara="1" rIns="91425" wrap="square" tIns="91425">
            <a:noAutofit/>
          </a:bodyPr>
          <a:lstStyle>
            <a:lvl1pPr indent="-311150" lvl="0" marL="457200" marR="50800" rtl="0">
              <a:spcBef>
                <a:spcPts val="0"/>
              </a:spcBef>
              <a:spcAft>
                <a:spcPts val="0"/>
              </a:spcAft>
              <a:buSzPts val="1300"/>
              <a:buChar char="●"/>
              <a:defRPr sz="1200"/>
            </a:lvl1pPr>
            <a:lvl2pPr indent="-311150" lvl="1" marL="914400" rtl="0">
              <a:spcBef>
                <a:spcPts val="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36" name="Google Shape;36;p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7" name="Google Shape;37;p5"/>
          <p:cNvGrpSpPr/>
          <p:nvPr/>
        </p:nvGrpSpPr>
        <p:grpSpPr>
          <a:xfrm>
            <a:off x="-462534" y="-873704"/>
            <a:ext cx="10502036" cy="7544505"/>
            <a:chOff x="-462534" y="-873704"/>
            <a:chExt cx="10502036" cy="7544505"/>
          </a:xfrm>
        </p:grpSpPr>
        <p:sp>
          <p:nvSpPr>
            <p:cNvPr id="38" name="Google Shape;38;p5"/>
            <p:cNvSpPr/>
            <p:nvPr/>
          </p:nvSpPr>
          <p:spPr>
            <a:xfrm rot="-7005908">
              <a:off x="2656393" y="4070917"/>
              <a:ext cx="1724969" cy="252327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8322249" y="-264727"/>
              <a:ext cx="1212600" cy="121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7675267">
              <a:off x="-245645" y="-584696"/>
              <a:ext cx="1315461" cy="1192537"/>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8856605">
              <a:off x="8541996" y="4641136"/>
              <a:ext cx="1315458" cy="1061873"/>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73326" y="4729324"/>
              <a:ext cx="591900" cy="591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p:nvPr/>
        </p:nvSpPr>
        <p:spPr>
          <a:xfrm rot="-1205741">
            <a:off x="-381125" y="4566917"/>
            <a:ext cx="929952" cy="822517"/>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1205697">
            <a:off x="8181731" y="-416870"/>
            <a:ext cx="1558507" cy="137842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grpSp>
        <p:nvGrpSpPr>
          <p:cNvPr id="46" name="Google Shape;46;p6"/>
          <p:cNvGrpSpPr/>
          <p:nvPr/>
        </p:nvGrpSpPr>
        <p:grpSpPr>
          <a:xfrm>
            <a:off x="-534483" y="-1139667"/>
            <a:ext cx="11251354" cy="6870467"/>
            <a:chOff x="-534483" y="-1139667"/>
            <a:chExt cx="11251354" cy="6870467"/>
          </a:xfrm>
        </p:grpSpPr>
        <p:sp>
          <p:nvSpPr>
            <p:cNvPr id="47" name="Google Shape;47;p6"/>
            <p:cNvSpPr/>
            <p:nvPr/>
          </p:nvSpPr>
          <p:spPr>
            <a:xfrm flipH="1" rot="4786237">
              <a:off x="273477" y="-371422"/>
              <a:ext cx="1153639" cy="946227"/>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flipH="1" rot="7005908">
              <a:off x="8339519" y="-1063058"/>
              <a:ext cx="1724969" cy="2523276"/>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7675327">
              <a:off x="-245026" y="4544299"/>
              <a:ext cx="753196" cy="1101784"/>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type="title"/>
          </p:nvPr>
        </p:nvSpPr>
        <p:spPr>
          <a:xfrm>
            <a:off x="1381075" y="499574"/>
            <a:ext cx="6381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 name="Google Shape;51;p6"/>
          <p:cNvSpPr/>
          <p:nvPr/>
        </p:nvSpPr>
        <p:spPr>
          <a:xfrm rot="927170">
            <a:off x="-1265657" y="-627263"/>
            <a:ext cx="2078808" cy="1838697"/>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8274948">
            <a:off x="8397332" y="4522766"/>
            <a:ext cx="1161584" cy="102743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53" name="Shape 53"/>
        <p:cNvGrpSpPr/>
        <p:nvPr/>
      </p:nvGrpSpPr>
      <p:grpSpPr>
        <a:xfrm>
          <a:off x="0" y="0"/>
          <a:ext cx="0" cy="0"/>
          <a:chOff x="0" y="0"/>
          <a:chExt cx="0" cy="0"/>
        </a:xfrm>
      </p:grpSpPr>
      <p:sp>
        <p:nvSpPr>
          <p:cNvPr id="54" name="Google Shape;54;p7"/>
          <p:cNvSpPr/>
          <p:nvPr/>
        </p:nvSpPr>
        <p:spPr>
          <a:xfrm rot="84">
            <a:off x="-323608" y="4432224"/>
            <a:ext cx="1422585" cy="1178897"/>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1154865">
            <a:off x="6927368" y="-1614576"/>
            <a:ext cx="3403812" cy="2307669"/>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txBox="1"/>
          <p:nvPr>
            <p:ph type="title"/>
          </p:nvPr>
        </p:nvSpPr>
        <p:spPr>
          <a:xfrm>
            <a:off x="5161575" y="1569725"/>
            <a:ext cx="3270600" cy="6891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 name="Google Shape;57;p7"/>
          <p:cNvSpPr txBox="1"/>
          <p:nvPr>
            <p:ph idx="1" type="body"/>
          </p:nvPr>
        </p:nvSpPr>
        <p:spPr>
          <a:xfrm>
            <a:off x="5161600" y="2169175"/>
            <a:ext cx="3270600" cy="1404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solidFill>
                  <a:schemeClr val="dk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8" name="Google Shape;58;p7"/>
          <p:cNvSpPr/>
          <p:nvPr/>
        </p:nvSpPr>
        <p:spPr>
          <a:xfrm rot="9766545">
            <a:off x="7660828" y="4542496"/>
            <a:ext cx="2078792" cy="1838673"/>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p:nvPr/>
        </p:nvSpPr>
        <p:spPr>
          <a:xfrm rot="-6647802">
            <a:off x="4777024" y="-1949665"/>
            <a:ext cx="7184259" cy="6341251"/>
          </a:xfrm>
          <a:custGeom>
            <a:rect b="b" l="l" r="r" t="t"/>
            <a:pathLst>
              <a:path extrusionOk="0" h="47163" w="69029">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rot="7027369">
            <a:off x="4012135" y="-595638"/>
            <a:ext cx="2179659" cy="1480871"/>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type="title"/>
          </p:nvPr>
        </p:nvSpPr>
        <p:spPr>
          <a:xfrm>
            <a:off x="5617652" y="361049"/>
            <a:ext cx="2928300" cy="2327400"/>
          </a:xfrm>
          <a:prstGeom prst="rect">
            <a:avLst/>
          </a:prstGeom>
        </p:spPr>
        <p:txBody>
          <a:bodyPr anchorCtr="0" anchor="ctr" bIns="91425" lIns="91425" spcFirstLastPara="1" rIns="91425" wrap="square" tIns="91425">
            <a:noAutofit/>
          </a:bodyPr>
          <a:lstStyle>
            <a:lvl1pPr lvl="0" algn="r">
              <a:spcBef>
                <a:spcPts val="0"/>
              </a:spcBef>
              <a:spcAft>
                <a:spcPts val="0"/>
              </a:spcAft>
              <a:buSzPts val="25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3" name="Google Shape;63;p8"/>
          <p:cNvSpPr/>
          <p:nvPr/>
        </p:nvSpPr>
        <p:spPr>
          <a:xfrm rot="-1857959">
            <a:off x="6118986" y="3709077"/>
            <a:ext cx="2078785" cy="1838696"/>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1857981">
            <a:off x="7304458" y="3329831"/>
            <a:ext cx="3785560" cy="3027836"/>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txBox="1"/>
          <p:nvPr>
            <p:ph type="title"/>
          </p:nvPr>
        </p:nvSpPr>
        <p:spPr>
          <a:xfrm>
            <a:off x="599025" y="711850"/>
            <a:ext cx="33327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5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7" name="Google Shape;67;p9"/>
          <p:cNvSpPr txBox="1"/>
          <p:nvPr>
            <p:ph idx="1" type="subTitle"/>
          </p:nvPr>
        </p:nvSpPr>
        <p:spPr>
          <a:xfrm>
            <a:off x="599025" y="2281750"/>
            <a:ext cx="33327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68" name="Google Shape;68;p9"/>
          <p:cNvGrpSpPr/>
          <p:nvPr/>
        </p:nvGrpSpPr>
        <p:grpSpPr>
          <a:xfrm>
            <a:off x="4417118" y="-1115474"/>
            <a:ext cx="5379417" cy="6787569"/>
            <a:chOff x="4417118" y="-1115474"/>
            <a:chExt cx="5379417" cy="6787569"/>
          </a:xfrm>
        </p:grpSpPr>
        <p:sp>
          <p:nvSpPr>
            <p:cNvPr id="69" name="Google Shape;69;p9"/>
            <p:cNvSpPr/>
            <p:nvPr/>
          </p:nvSpPr>
          <p:spPr>
            <a:xfrm rot="-23">
              <a:off x="4417118" y="-828201"/>
              <a:ext cx="5099141" cy="6500278"/>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rot="2980710">
              <a:off x="7674495" y="-677896"/>
              <a:ext cx="1862306" cy="1543365"/>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9"/>
          <p:cNvSpPr/>
          <p:nvPr/>
        </p:nvSpPr>
        <p:spPr>
          <a:xfrm rot="-6142614">
            <a:off x="7393303" y="4396512"/>
            <a:ext cx="2078790" cy="1838680"/>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ph type="title"/>
          </p:nvPr>
        </p:nvSpPr>
        <p:spPr>
          <a:xfrm>
            <a:off x="1583825" y="1573913"/>
            <a:ext cx="5976600" cy="165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500"/>
              <a:buNone/>
              <a:defRPr sz="60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74" name="Google Shape;74;p10"/>
          <p:cNvSpPr txBox="1"/>
          <p:nvPr>
            <p:ph idx="1" type="subTitle"/>
          </p:nvPr>
        </p:nvSpPr>
        <p:spPr>
          <a:xfrm>
            <a:off x="1422900" y="3171500"/>
            <a:ext cx="6298200" cy="39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5" name="Google Shape;75;p10"/>
          <p:cNvGrpSpPr/>
          <p:nvPr/>
        </p:nvGrpSpPr>
        <p:grpSpPr>
          <a:xfrm>
            <a:off x="-931328" y="-1047496"/>
            <a:ext cx="10935620" cy="6715187"/>
            <a:chOff x="-931328" y="-1047496"/>
            <a:chExt cx="10935620" cy="6715187"/>
          </a:xfrm>
        </p:grpSpPr>
        <p:sp>
          <p:nvSpPr>
            <p:cNvPr id="76" name="Google Shape;76;p10"/>
            <p:cNvSpPr/>
            <p:nvPr/>
          </p:nvSpPr>
          <p:spPr>
            <a:xfrm rot="3939113">
              <a:off x="-595277" y="-817272"/>
              <a:ext cx="1681077" cy="1822046"/>
            </a:xfrm>
            <a:custGeom>
              <a:rect b="b" l="l" r="r" t="t"/>
              <a:pathLst>
                <a:path extrusionOk="0" h="151781" w="199877">
                  <a:moveTo>
                    <a:pt x="73377" y="0"/>
                  </a:moveTo>
                  <a:cubicBezTo>
                    <a:pt x="68094" y="0"/>
                    <a:pt x="62857" y="1013"/>
                    <a:pt x="57708" y="3208"/>
                  </a:cubicBezTo>
                  <a:cubicBezTo>
                    <a:pt x="30222" y="14883"/>
                    <a:pt x="33491" y="54178"/>
                    <a:pt x="23350" y="83332"/>
                  </a:cubicBezTo>
                  <a:cubicBezTo>
                    <a:pt x="13176" y="112486"/>
                    <a:pt x="0" y="106382"/>
                    <a:pt x="0" y="151781"/>
                  </a:cubicBezTo>
                  <a:lnTo>
                    <a:pt x="199876" y="151781"/>
                  </a:lnTo>
                  <a:cubicBezTo>
                    <a:pt x="199876" y="151781"/>
                    <a:pt x="189035" y="104914"/>
                    <a:pt x="159247" y="65286"/>
                  </a:cubicBezTo>
                  <a:cubicBezTo>
                    <a:pt x="133948" y="31695"/>
                    <a:pt x="102935" y="0"/>
                    <a:pt x="73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a:off x="8587575" y="-269850"/>
              <a:ext cx="793500" cy="7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rot="-9495882">
              <a:off x="8288530" y="4156805"/>
              <a:ext cx="1534800" cy="1271922"/>
            </a:xfrm>
            <a:custGeom>
              <a:rect b="b" l="l" r="r" t="t"/>
              <a:pathLst>
                <a:path extrusionOk="0" h="12620" w="13922">
                  <a:moveTo>
                    <a:pt x="6171" y="1"/>
                  </a:moveTo>
                  <a:cubicBezTo>
                    <a:pt x="5351" y="1"/>
                    <a:pt x="4532" y="126"/>
                    <a:pt x="3768" y="367"/>
                  </a:cubicBezTo>
                  <a:cubicBezTo>
                    <a:pt x="2053" y="904"/>
                    <a:pt x="283" y="2265"/>
                    <a:pt x="119" y="4068"/>
                  </a:cubicBezTo>
                  <a:cubicBezTo>
                    <a:pt x="0" y="5392"/>
                    <a:pt x="1111" y="6218"/>
                    <a:pt x="1305" y="7454"/>
                  </a:cubicBezTo>
                  <a:cubicBezTo>
                    <a:pt x="1421" y="8202"/>
                    <a:pt x="1050" y="8850"/>
                    <a:pt x="992" y="9573"/>
                  </a:cubicBezTo>
                  <a:cubicBezTo>
                    <a:pt x="945" y="10188"/>
                    <a:pt x="1180" y="10778"/>
                    <a:pt x="1615" y="11235"/>
                  </a:cubicBezTo>
                  <a:cubicBezTo>
                    <a:pt x="2419" y="12082"/>
                    <a:pt x="3680" y="12619"/>
                    <a:pt x="4903" y="12619"/>
                  </a:cubicBezTo>
                  <a:cubicBezTo>
                    <a:pt x="5733" y="12619"/>
                    <a:pt x="6546" y="12372"/>
                    <a:pt x="7187" y="11806"/>
                  </a:cubicBezTo>
                  <a:cubicBezTo>
                    <a:pt x="7813" y="11255"/>
                    <a:pt x="8364" y="10499"/>
                    <a:pt x="9212" y="10227"/>
                  </a:cubicBezTo>
                  <a:cubicBezTo>
                    <a:pt x="10910" y="9684"/>
                    <a:pt x="13509" y="9545"/>
                    <a:pt x="13764" y="7420"/>
                  </a:cubicBezTo>
                  <a:cubicBezTo>
                    <a:pt x="13922" y="6124"/>
                    <a:pt x="13071" y="4921"/>
                    <a:pt x="12354" y="3885"/>
                  </a:cubicBezTo>
                  <a:cubicBezTo>
                    <a:pt x="11464" y="2594"/>
                    <a:pt x="10614" y="1248"/>
                    <a:pt x="9065" y="575"/>
                  </a:cubicBezTo>
                  <a:cubicBezTo>
                    <a:pt x="8167" y="187"/>
                    <a:pt x="7169" y="1"/>
                    <a:pt x="6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0"/>
          <p:cNvSpPr/>
          <p:nvPr/>
        </p:nvSpPr>
        <p:spPr>
          <a:xfrm>
            <a:off x="-242100" y="4711725"/>
            <a:ext cx="793500" cy="7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1205731">
            <a:off x="-494601" y="4534206"/>
            <a:ext cx="1298510" cy="1148542"/>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rot="4500147">
            <a:off x="8421051" y="-540623"/>
            <a:ext cx="1298504" cy="1148535"/>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99025" y="445025"/>
            <a:ext cx="79461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500"/>
              <a:buFont typeface="Ubuntu"/>
              <a:buNone/>
              <a:defRPr b="1" sz="3500">
                <a:solidFill>
                  <a:schemeClr val="dk2"/>
                </a:solidFill>
                <a:latin typeface="Ubuntu"/>
                <a:ea typeface="Ubuntu"/>
                <a:cs typeface="Ubuntu"/>
                <a:sym typeface="Ubuntu"/>
              </a:defRPr>
            </a:lvl1pPr>
            <a:lvl2pPr lvl="1">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2pPr>
            <a:lvl3pPr lvl="2">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3pPr>
            <a:lvl4pPr lvl="3">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4pPr>
            <a:lvl5pPr lvl="4">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5pPr>
            <a:lvl6pPr lvl="5">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6pPr>
            <a:lvl7pPr lvl="6">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7pPr>
            <a:lvl8pPr lvl="7">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8pPr>
            <a:lvl9pPr lvl="8">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9pPr>
          </a:lstStyle>
          <a:p/>
        </p:txBody>
      </p:sp>
      <p:sp>
        <p:nvSpPr>
          <p:cNvPr id="7" name="Google Shape;7;p1"/>
          <p:cNvSpPr txBox="1"/>
          <p:nvPr>
            <p:ph idx="1" type="body"/>
          </p:nvPr>
        </p:nvSpPr>
        <p:spPr>
          <a:xfrm>
            <a:off x="599025" y="1152475"/>
            <a:ext cx="79461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48">
          <p15:clr>
            <a:srgbClr val="EA4335"/>
          </p15:clr>
        </p15:guide>
        <p15:guide id="2" pos="448">
          <p15:clr>
            <a:srgbClr val="EA4335"/>
          </p15:clr>
        </p15:guide>
        <p15:guide id="3" orient="horz" pos="2792">
          <p15:clr>
            <a:srgbClr val="EA4335"/>
          </p15:clr>
        </p15:guide>
        <p15:guide id="4" pos="5312">
          <p15:clr>
            <a:srgbClr val="EA4335"/>
          </p15:clr>
        </p15:guide>
        <p15:guide id="5" pos="377">
          <p15:clr>
            <a:srgbClr val="EA4335"/>
          </p15:clr>
        </p15:guide>
        <p15:guide id="6" pos="2880">
          <p15:clr>
            <a:srgbClr val="EA4335"/>
          </p15:clr>
        </p15:guide>
        <p15:guide id="7" pos="53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idx="1" type="subTitle"/>
          </p:nvPr>
        </p:nvSpPr>
        <p:spPr>
          <a:xfrm>
            <a:off x="1250637" y="3310500"/>
            <a:ext cx="2799600" cy="49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Soh Hong Yu</a:t>
            </a:r>
            <a:endParaRPr/>
          </a:p>
          <a:p>
            <a:pPr indent="0" lvl="0" marL="0" rtl="0" algn="ctr">
              <a:spcBef>
                <a:spcPts val="0"/>
              </a:spcBef>
              <a:spcAft>
                <a:spcPts val="0"/>
              </a:spcAft>
              <a:buNone/>
            </a:pPr>
            <a:r>
              <a:rPr lang="en"/>
              <a:t>Admin No: P2100775</a:t>
            </a:r>
            <a:endParaRPr/>
          </a:p>
          <a:p>
            <a:pPr indent="0" lvl="0" marL="0" rtl="0" algn="ctr">
              <a:spcBef>
                <a:spcPts val="0"/>
              </a:spcBef>
              <a:spcAft>
                <a:spcPts val="0"/>
              </a:spcAft>
              <a:buNone/>
            </a:pPr>
            <a:r>
              <a:rPr lang="en"/>
              <a:t>Class: DAAA/FT/2A/01</a:t>
            </a:r>
            <a:endParaRPr/>
          </a:p>
        </p:txBody>
      </p:sp>
      <p:grpSp>
        <p:nvGrpSpPr>
          <p:cNvPr id="218" name="Google Shape;218;p23"/>
          <p:cNvGrpSpPr/>
          <p:nvPr/>
        </p:nvGrpSpPr>
        <p:grpSpPr>
          <a:xfrm>
            <a:off x="4440749" y="711850"/>
            <a:ext cx="4093878" cy="3720472"/>
            <a:chOff x="4440749" y="711850"/>
            <a:chExt cx="4093878" cy="3720472"/>
          </a:xfrm>
        </p:grpSpPr>
        <p:sp>
          <p:nvSpPr>
            <p:cNvPr id="219" name="Google Shape;219;p23"/>
            <p:cNvSpPr/>
            <p:nvPr/>
          </p:nvSpPr>
          <p:spPr>
            <a:xfrm>
              <a:off x="4778826" y="1826482"/>
              <a:ext cx="3431726" cy="2605840"/>
            </a:xfrm>
            <a:custGeom>
              <a:rect b="b" l="l" r="r" t="t"/>
              <a:pathLst>
                <a:path extrusionOk="0" h="112868" w="148640">
                  <a:moveTo>
                    <a:pt x="54567" y="0"/>
                  </a:moveTo>
                  <a:cubicBezTo>
                    <a:pt x="50634" y="0"/>
                    <a:pt x="46734" y="754"/>
                    <a:pt x="42898" y="2389"/>
                  </a:cubicBezTo>
                  <a:cubicBezTo>
                    <a:pt x="22483" y="11062"/>
                    <a:pt x="24918" y="40283"/>
                    <a:pt x="17346" y="61965"/>
                  </a:cubicBezTo>
                  <a:cubicBezTo>
                    <a:pt x="9774" y="83647"/>
                    <a:pt x="1" y="79110"/>
                    <a:pt x="1" y="112868"/>
                  </a:cubicBezTo>
                  <a:lnTo>
                    <a:pt x="148640" y="112868"/>
                  </a:lnTo>
                  <a:cubicBezTo>
                    <a:pt x="148640" y="112868"/>
                    <a:pt x="140601" y="78010"/>
                    <a:pt x="118418" y="48555"/>
                  </a:cubicBezTo>
                  <a:cubicBezTo>
                    <a:pt x="99601" y="23570"/>
                    <a:pt x="76560" y="0"/>
                    <a:pt x="54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4645594" y="3948556"/>
              <a:ext cx="334261" cy="483660"/>
            </a:xfrm>
            <a:custGeom>
              <a:rect b="b" l="l" r="r" t="t"/>
              <a:pathLst>
                <a:path extrusionOk="0" h="20949" w="14478">
                  <a:moveTo>
                    <a:pt x="1" y="1"/>
                  </a:moveTo>
                  <a:lnTo>
                    <a:pt x="1635" y="20949"/>
                  </a:lnTo>
                  <a:lnTo>
                    <a:pt x="12843" y="20949"/>
                  </a:lnTo>
                  <a:lnTo>
                    <a:pt x="144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4645594" y="3948556"/>
              <a:ext cx="334261" cy="47006"/>
            </a:xfrm>
            <a:custGeom>
              <a:rect b="b" l="l" r="r" t="t"/>
              <a:pathLst>
                <a:path extrusionOk="0" h="2036" w="14478">
                  <a:moveTo>
                    <a:pt x="1" y="1"/>
                  </a:moveTo>
                  <a:lnTo>
                    <a:pt x="168" y="2035"/>
                  </a:lnTo>
                  <a:lnTo>
                    <a:pt x="14311" y="2035"/>
                  </a:lnTo>
                  <a:lnTo>
                    <a:pt x="144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4658684" y="4117986"/>
              <a:ext cx="308080" cy="110150"/>
            </a:xfrm>
            <a:custGeom>
              <a:rect b="b" l="l" r="r" t="t"/>
              <a:pathLst>
                <a:path extrusionOk="0" h="4771" w="13344">
                  <a:moveTo>
                    <a:pt x="1" y="0"/>
                  </a:moveTo>
                  <a:lnTo>
                    <a:pt x="368" y="4770"/>
                  </a:lnTo>
                  <a:lnTo>
                    <a:pt x="12977" y="4770"/>
                  </a:lnTo>
                  <a:lnTo>
                    <a:pt x="133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4630196" y="2799133"/>
              <a:ext cx="399922" cy="1149504"/>
            </a:xfrm>
            <a:custGeom>
              <a:rect b="b" l="l" r="r" t="t"/>
              <a:pathLst>
                <a:path extrusionOk="0" h="49789" w="17322">
                  <a:moveTo>
                    <a:pt x="11424" y="0"/>
                  </a:moveTo>
                  <a:cubicBezTo>
                    <a:pt x="9714" y="0"/>
                    <a:pt x="7811" y="622"/>
                    <a:pt x="6005" y="2121"/>
                  </a:cubicBezTo>
                  <a:cubicBezTo>
                    <a:pt x="668" y="6491"/>
                    <a:pt x="3703" y="16431"/>
                    <a:pt x="1869" y="25004"/>
                  </a:cubicBezTo>
                  <a:cubicBezTo>
                    <a:pt x="1" y="33577"/>
                    <a:pt x="5771" y="36112"/>
                    <a:pt x="6639" y="40882"/>
                  </a:cubicBezTo>
                  <a:cubicBezTo>
                    <a:pt x="7506" y="45652"/>
                    <a:pt x="3503" y="46419"/>
                    <a:pt x="3603" y="49789"/>
                  </a:cubicBezTo>
                  <a:lnTo>
                    <a:pt x="12176" y="49789"/>
                  </a:lnTo>
                  <a:cubicBezTo>
                    <a:pt x="11942" y="47020"/>
                    <a:pt x="12409" y="47387"/>
                    <a:pt x="14277" y="41950"/>
                  </a:cubicBezTo>
                  <a:cubicBezTo>
                    <a:pt x="16145" y="36512"/>
                    <a:pt x="11742" y="33777"/>
                    <a:pt x="11475" y="25871"/>
                  </a:cubicBezTo>
                  <a:cubicBezTo>
                    <a:pt x="11175" y="17966"/>
                    <a:pt x="16112" y="15731"/>
                    <a:pt x="17079" y="5123"/>
                  </a:cubicBezTo>
                  <a:cubicBezTo>
                    <a:pt x="17321" y="2330"/>
                    <a:pt x="14735" y="0"/>
                    <a:pt x="11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4630196" y="2746427"/>
              <a:ext cx="402808" cy="1202212"/>
            </a:xfrm>
            <a:custGeom>
              <a:rect b="b" l="l" r="r" t="t"/>
              <a:pathLst>
                <a:path extrusionOk="0" fill="none" h="52072" w="17447">
                  <a:moveTo>
                    <a:pt x="3603" y="52072"/>
                  </a:moveTo>
                  <a:cubicBezTo>
                    <a:pt x="3503" y="48702"/>
                    <a:pt x="7506" y="47935"/>
                    <a:pt x="6639" y="43165"/>
                  </a:cubicBezTo>
                  <a:cubicBezTo>
                    <a:pt x="5771" y="38395"/>
                    <a:pt x="1" y="35860"/>
                    <a:pt x="1869" y="27287"/>
                  </a:cubicBezTo>
                  <a:cubicBezTo>
                    <a:pt x="3703" y="18714"/>
                    <a:pt x="668" y="8774"/>
                    <a:pt x="6005" y="4404"/>
                  </a:cubicBezTo>
                  <a:cubicBezTo>
                    <a:pt x="11309" y="1"/>
                    <a:pt x="17446" y="3170"/>
                    <a:pt x="17079" y="7406"/>
                  </a:cubicBezTo>
                  <a:cubicBezTo>
                    <a:pt x="16112" y="18014"/>
                    <a:pt x="11175" y="20249"/>
                    <a:pt x="11475" y="28154"/>
                  </a:cubicBezTo>
                  <a:cubicBezTo>
                    <a:pt x="11742" y="36060"/>
                    <a:pt x="16145" y="38795"/>
                    <a:pt x="14277" y="44233"/>
                  </a:cubicBezTo>
                  <a:cubicBezTo>
                    <a:pt x="12409" y="49670"/>
                    <a:pt x="11942" y="49303"/>
                    <a:pt x="12176" y="52072"/>
                  </a:cubicBez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4884331" y="3948556"/>
              <a:ext cx="95513" cy="47006"/>
            </a:xfrm>
            <a:custGeom>
              <a:rect b="b" l="l" r="r" t="t"/>
              <a:pathLst>
                <a:path extrusionOk="0" h="2036" w="4137">
                  <a:moveTo>
                    <a:pt x="167" y="1"/>
                  </a:moveTo>
                  <a:lnTo>
                    <a:pt x="0" y="2035"/>
                  </a:lnTo>
                  <a:lnTo>
                    <a:pt x="3970" y="2035"/>
                  </a:lnTo>
                  <a:lnTo>
                    <a:pt x="4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4867385" y="4117986"/>
              <a:ext cx="99369" cy="110150"/>
            </a:xfrm>
            <a:custGeom>
              <a:rect b="b" l="l" r="r" t="t"/>
              <a:pathLst>
                <a:path extrusionOk="0" h="4771" w="4304">
                  <a:moveTo>
                    <a:pt x="368" y="0"/>
                  </a:moveTo>
                  <a:lnTo>
                    <a:pt x="1" y="4770"/>
                  </a:lnTo>
                  <a:lnTo>
                    <a:pt x="3937" y="4770"/>
                  </a:lnTo>
                  <a:lnTo>
                    <a:pt x="4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4645594" y="3948556"/>
              <a:ext cx="334261" cy="483660"/>
            </a:xfrm>
            <a:custGeom>
              <a:rect b="b" l="l" r="r" t="t"/>
              <a:pathLst>
                <a:path extrusionOk="0" fill="none" h="20949" w="14478">
                  <a:moveTo>
                    <a:pt x="12843" y="20949"/>
                  </a:moveTo>
                  <a:lnTo>
                    <a:pt x="1635" y="20949"/>
                  </a:lnTo>
                  <a:lnTo>
                    <a:pt x="1" y="1"/>
                  </a:lnTo>
                  <a:lnTo>
                    <a:pt x="14478" y="1"/>
                  </a:lnTo>
                  <a:close/>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174591" y="1699068"/>
              <a:ext cx="1279209" cy="1087652"/>
            </a:xfrm>
            <a:custGeom>
              <a:rect b="b" l="l" r="r" t="t"/>
              <a:pathLst>
                <a:path extrusionOk="0" h="47110" w="55407">
                  <a:moveTo>
                    <a:pt x="41944" y="0"/>
                  </a:moveTo>
                  <a:cubicBezTo>
                    <a:pt x="41873" y="0"/>
                    <a:pt x="41802" y="1"/>
                    <a:pt x="41730" y="2"/>
                  </a:cubicBezTo>
                  <a:cubicBezTo>
                    <a:pt x="34192" y="102"/>
                    <a:pt x="22784" y="1236"/>
                    <a:pt x="10308" y="5906"/>
                  </a:cubicBezTo>
                  <a:cubicBezTo>
                    <a:pt x="4037" y="8241"/>
                    <a:pt x="1" y="14379"/>
                    <a:pt x="501" y="21051"/>
                  </a:cubicBezTo>
                  <a:cubicBezTo>
                    <a:pt x="868" y="26321"/>
                    <a:pt x="1769" y="33059"/>
                    <a:pt x="3803" y="40264"/>
                  </a:cubicBezTo>
                  <a:cubicBezTo>
                    <a:pt x="4904" y="44167"/>
                    <a:pt x="8407" y="46902"/>
                    <a:pt x="12443" y="47036"/>
                  </a:cubicBezTo>
                  <a:cubicBezTo>
                    <a:pt x="13823" y="47080"/>
                    <a:pt x="15379" y="47109"/>
                    <a:pt x="17068" y="47109"/>
                  </a:cubicBezTo>
                  <a:cubicBezTo>
                    <a:pt x="23098" y="47109"/>
                    <a:pt x="30831" y="46734"/>
                    <a:pt x="38361" y="45301"/>
                  </a:cubicBezTo>
                  <a:cubicBezTo>
                    <a:pt x="47201" y="43633"/>
                    <a:pt x="53906" y="36428"/>
                    <a:pt x="54840" y="27488"/>
                  </a:cubicBezTo>
                  <a:cubicBezTo>
                    <a:pt x="55374" y="22318"/>
                    <a:pt x="55407" y="16147"/>
                    <a:pt x="54139" y="9843"/>
                  </a:cubicBezTo>
                  <a:cubicBezTo>
                    <a:pt x="52953" y="4075"/>
                    <a:pt x="47826" y="0"/>
                    <a:pt x="41944"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174591" y="1696806"/>
              <a:ext cx="1279209" cy="1092824"/>
            </a:xfrm>
            <a:custGeom>
              <a:rect b="b" l="l" r="r" t="t"/>
              <a:pathLst>
                <a:path extrusionOk="0" fill="none" h="47334" w="55407">
                  <a:moveTo>
                    <a:pt x="501" y="21149"/>
                  </a:moveTo>
                  <a:cubicBezTo>
                    <a:pt x="868" y="26419"/>
                    <a:pt x="1769" y="33157"/>
                    <a:pt x="3803" y="40362"/>
                  </a:cubicBezTo>
                  <a:cubicBezTo>
                    <a:pt x="4904" y="44265"/>
                    <a:pt x="8407" y="47000"/>
                    <a:pt x="12443" y="47134"/>
                  </a:cubicBezTo>
                  <a:cubicBezTo>
                    <a:pt x="18747" y="47334"/>
                    <a:pt x="28721" y="47234"/>
                    <a:pt x="38361" y="45399"/>
                  </a:cubicBezTo>
                  <a:cubicBezTo>
                    <a:pt x="47201" y="43731"/>
                    <a:pt x="53906" y="36526"/>
                    <a:pt x="54840" y="27586"/>
                  </a:cubicBezTo>
                  <a:cubicBezTo>
                    <a:pt x="55374" y="22416"/>
                    <a:pt x="55407" y="16245"/>
                    <a:pt x="54139" y="9941"/>
                  </a:cubicBezTo>
                  <a:cubicBezTo>
                    <a:pt x="52938" y="4103"/>
                    <a:pt x="47701" y="0"/>
                    <a:pt x="41730" y="100"/>
                  </a:cubicBezTo>
                  <a:cubicBezTo>
                    <a:pt x="34192" y="200"/>
                    <a:pt x="22784" y="1334"/>
                    <a:pt x="10308" y="6004"/>
                  </a:cubicBezTo>
                  <a:cubicBezTo>
                    <a:pt x="4037" y="8339"/>
                    <a:pt x="1" y="14477"/>
                    <a:pt x="501" y="21149"/>
                  </a:cubicBez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431034" y="2043332"/>
              <a:ext cx="802498" cy="23"/>
            </a:xfrm>
            <a:custGeom>
              <a:rect b="b" l="l" r="r" t="t"/>
              <a:pathLst>
                <a:path extrusionOk="0" fill="none" h="1" w="34759">
                  <a:moveTo>
                    <a:pt x="1" y="1"/>
                  </a:moveTo>
                  <a:lnTo>
                    <a:pt x="34759"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7870761" y="2184274"/>
              <a:ext cx="362751" cy="23"/>
            </a:xfrm>
            <a:custGeom>
              <a:rect b="b" l="l" r="r" t="t"/>
              <a:pathLst>
                <a:path extrusionOk="0" fill="none" h="1" w="15712">
                  <a:moveTo>
                    <a:pt x="1" y="0"/>
                  </a:moveTo>
                  <a:lnTo>
                    <a:pt x="15712"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7431034" y="2184274"/>
              <a:ext cx="321170" cy="23"/>
            </a:xfrm>
            <a:custGeom>
              <a:rect b="b" l="l" r="r" t="t"/>
              <a:pathLst>
                <a:path extrusionOk="0" fill="none" h="1" w="13911">
                  <a:moveTo>
                    <a:pt x="1" y="0"/>
                  </a:moveTo>
                  <a:lnTo>
                    <a:pt x="1391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7431034" y="2324431"/>
              <a:ext cx="512935" cy="23"/>
            </a:xfrm>
            <a:custGeom>
              <a:rect b="b" l="l" r="r" t="t"/>
              <a:pathLst>
                <a:path extrusionOk="0" fill="none" h="1" w="22217">
                  <a:moveTo>
                    <a:pt x="1" y="0"/>
                  </a:moveTo>
                  <a:lnTo>
                    <a:pt x="22216"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7919288" y="2465350"/>
              <a:ext cx="184077" cy="23"/>
            </a:xfrm>
            <a:custGeom>
              <a:rect b="b" l="l" r="r" t="t"/>
              <a:pathLst>
                <a:path extrusionOk="0" fill="none" h="1" w="7973">
                  <a:moveTo>
                    <a:pt x="0" y="1"/>
                  </a:moveTo>
                  <a:lnTo>
                    <a:pt x="797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794174" y="2457639"/>
              <a:ext cx="427442" cy="80137"/>
            </a:xfrm>
            <a:custGeom>
              <a:rect b="b" l="l" r="r" t="t"/>
              <a:pathLst>
                <a:path extrusionOk="0" fill="none" h="3471" w="18514">
                  <a:moveTo>
                    <a:pt x="0" y="3470"/>
                  </a:moveTo>
                  <a:cubicBezTo>
                    <a:pt x="10308" y="2169"/>
                    <a:pt x="18513" y="1"/>
                    <a:pt x="18513" y="1"/>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5086105" y="2317482"/>
              <a:ext cx="847935" cy="560703"/>
            </a:xfrm>
            <a:custGeom>
              <a:rect b="b" l="l" r="r" t="t"/>
              <a:pathLst>
                <a:path extrusionOk="0" fill="none" h="24286" w="36727">
                  <a:moveTo>
                    <a:pt x="31623" y="22550"/>
                  </a:moveTo>
                  <a:cubicBezTo>
                    <a:pt x="18513" y="24285"/>
                    <a:pt x="0" y="23017"/>
                    <a:pt x="167" y="12777"/>
                  </a:cubicBezTo>
                  <a:cubicBezTo>
                    <a:pt x="400" y="1"/>
                    <a:pt x="20381" y="902"/>
                    <a:pt x="36726" y="5672"/>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5198536" y="725217"/>
              <a:ext cx="1526430" cy="1027486"/>
            </a:xfrm>
            <a:custGeom>
              <a:rect b="b" l="l" r="r" t="t"/>
              <a:pathLst>
                <a:path extrusionOk="0" h="44504" w="66115">
                  <a:moveTo>
                    <a:pt x="42598" y="0"/>
                  </a:moveTo>
                  <a:cubicBezTo>
                    <a:pt x="25041" y="0"/>
                    <a:pt x="16597" y="4639"/>
                    <a:pt x="7739" y="8094"/>
                  </a:cubicBezTo>
                  <a:cubicBezTo>
                    <a:pt x="2869" y="9995"/>
                    <a:pt x="0" y="15066"/>
                    <a:pt x="901" y="20236"/>
                  </a:cubicBezTo>
                  <a:cubicBezTo>
                    <a:pt x="2102" y="27074"/>
                    <a:pt x="3770" y="32211"/>
                    <a:pt x="5404" y="36014"/>
                  </a:cubicBezTo>
                  <a:cubicBezTo>
                    <a:pt x="7636" y="41211"/>
                    <a:pt x="12753" y="44503"/>
                    <a:pt x="18292" y="44503"/>
                  </a:cubicBezTo>
                  <a:cubicBezTo>
                    <a:pt x="18796" y="44503"/>
                    <a:pt x="19305" y="44476"/>
                    <a:pt x="19814" y="44420"/>
                  </a:cubicBezTo>
                  <a:cubicBezTo>
                    <a:pt x="36626" y="42652"/>
                    <a:pt x="49936" y="38783"/>
                    <a:pt x="57675" y="36114"/>
                  </a:cubicBezTo>
                  <a:cubicBezTo>
                    <a:pt x="62345" y="34480"/>
                    <a:pt x="65547" y="30210"/>
                    <a:pt x="65814" y="25240"/>
                  </a:cubicBezTo>
                  <a:cubicBezTo>
                    <a:pt x="66114" y="18902"/>
                    <a:pt x="66047" y="13631"/>
                    <a:pt x="65080" y="9729"/>
                  </a:cubicBezTo>
                  <a:cubicBezTo>
                    <a:pt x="63045" y="1356"/>
                    <a:pt x="51537" y="222"/>
                    <a:pt x="45966" y="55"/>
                  </a:cubicBezTo>
                  <a:cubicBezTo>
                    <a:pt x="44807" y="18"/>
                    <a:pt x="43685" y="0"/>
                    <a:pt x="42598"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198536" y="711850"/>
              <a:ext cx="1526430" cy="1054337"/>
            </a:xfrm>
            <a:custGeom>
              <a:rect b="b" l="l" r="r" t="t"/>
              <a:pathLst>
                <a:path extrusionOk="0" fill="none" h="45667" w="66115">
                  <a:moveTo>
                    <a:pt x="7739" y="8673"/>
                  </a:moveTo>
                  <a:cubicBezTo>
                    <a:pt x="17146" y="5004"/>
                    <a:pt x="26086" y="0"/>
                    <a:pt x="45966" y="634"/>
                  </a:cubicBezTo>
                  <a:cubicBezTo>
                    <a:pt x="51537" y="801"/>
                    <a:pt x="63045" y="1935"/>
                    <a:pt x="65080" y="10308"/>
                  </a:cubicBezTo>
                  <a:cubicBezTo>
                    <a:pt x="66047" y="14210"/>
                    <a:pt x="66114" y="19481"/>
                    <a:pt x="65814" y="25819"/>
                  </a:cubicBezTo>
                  <a:cubicBezTo>
                    <a:pt x="65547" y="30789"/>
                    <a:pt x="62345" y="35059"/>
                    <a:pt x="57675" y="36693"/>
                  </a:cubicBezTo>
                  <a:cubicBezTo>
                    <a:pt x="49936" y="39362"/>
                    <a:pt x="36626" y="43231"/>
                    <a:pt x="19814" y="44999"/>
                  </a:cubicBezTo>
                  <a:cubicBezTo>
                    <a:pt x="13710" y="45666"/>
                    <a:pt x="7839" y="42264"/>
                    <a:pt x="5404" y="36593"/>
                  </a:cubicBezTo>
                  <a:cubicBezTo>
                    <a:pt x="3770" y="32790"/>
                    <a:pt x="2102" y="27653"/>
                    <a:pt x="901" y="20815"/>
                  </a:cubicBezTo>
                  <a:cubicBezTo>
                    <a:pt x="0" y="15645"/>
                    <a:pt x="2869" y="10574"/>
                    <a:pt x="7739" y="8673"/>
                  </a:cubicBez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5471925" y="965984"/>
              <a:ext cx="747042" cy="134785"/>
            </a:xfrm>
            <a:custGeom>
              <a:rect b="b" l="l" r="r" t="t"/>
              <a:pathLst>
                <a:path extrusionOk="0" fill="none" h="5838" w="32357">
                  <a:moveTo>
                    <a:pt x="0" y="5838"/>
                  </a:moveTo>
                  <a:lnTo>
                    <a:pt x="32356"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5507339" y="1073013"/>
              <a:ext cx="911864" cy="164060"/>
            </a:xfrm>
            <a:custGeom>
              <a:rect b="b" l="l" r="r" t="t"/>
              <a:pathLst>
                <a:path extrusionOk="0" fill="none" h="7106" w="39496">
                  <a:moveTo>
                    <a:pt x="0" y="7106"/>
                  </a:moveTo>
                  <a:lnTo>
                    <a:pt x="39495"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5521191" y="1286331"/>
              <a:ext cx="506009" cy="90895"/>
            </a:xfrm>
            <a:custGeom>
              <a:rect b="b" l="l" r="r" t="t"/>
              <a:pathLst>
                <a:path extrusionOk="0" fill="none" h="3937" w="21917">
                  <a:moveTo>
                    <a:pt x="1" y="3937"/>
                  </a:moveTo>
                  <a:lnTo>
                    <a:pt x="2191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5561246" y="1352565"/>
              <a:ext cx="891062" cy="160204"/>
            </a:xfrm>
            <a:custGeom>
              <a:rect b="b" l="l" r="r" t="t"/>
              <a:pathLst>
                <a:path extrusionOk="0" fill="none" h="6939" w="38595">
                  <a:moveTo>
                    <a:pt x="0" y="6939"/>
                  </a:moveTo>
                  <a:lnTo>
                    <a:pt x="38595"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228142" y="1648278"/>
              <a:ext cx="528334" cy="591479"/>
            </a:xfrm>
            <a:custGeom>
              <a:rect b="b" l="l" r="r" t="t"/>
              <a:pathLst>
                <a:path extrusionOk="0" fill="none" h="25619" w="22884">
                  <a:moveTo>
                    <a:pt x="20916" y="25619"/>
                  </a:moveTo>
                  <a:cubicBezTo>
                    <a:pt x="22050" y="23317"/>
                    <a:pt x="22884" y="20215"/>
                    <a:pt x="22050" y="16746"/>
                  </a:cubicBezTo>
                  <a:cubicBezTo>
                    <a:pt x="19348" y="5304"/>
                    <a:pt x="1969" y="9107"/>
                    <a:pt x="1" y="1"/>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4621723" y="1796146"/>
              <a:ext cx="334261" cy="335023"/>
            </a:xfrm>
            <a:custGeom>
              <a:rect b="b" l="l" r="r" t="t"/>
              <a:pathLst>
                <a:path extrusionOk="0" h="14511" w="14478">
                  <a:moveTo>
                    <a:pt x="7239" y="0"/>
                  </a:moveTo>
                  <a:cubicBezTo>
                    <a:pt x="3236" y="0"/>
                    <a:pt x="1" y="3269"/>
                    <a:pt x="1" y="7272"/>
                  </a:cubicBezTo>
                  <a:cubicBezTo>
                    <a:pt x="1" y="11275"/>
                    <a:pt x="3236" y="14511"/>
                    <a:pt x="7239" y="14511"/>
                  </a:cubicBezTo>
                  <a:cubicBezTo>
                    <a:pt x="11242" y="14511"/>
                    <a:pt x="14478" y="11275"/>
                    <a:pt x="14478" y="7272"/>
                  </a:cubicBezTo>
                  <a:cubicBezTo>
                    <a:pt x="14478" y="3269"/>
                    <a:pt x="11242" y="0"/>
                    <a:pt x="7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4621723" y="1796146"/>
              <a:ext cx="334261" cy="335023"/>
            </a:xfrm>
            <a:custGeom>
              <a:rect b="b" l="l" r="r" t="t"/>
              <a:pathLst>
                <a:path extrusionOk="0" fill="none" h="14511" w="14478">
                  <a:moveTo>
                    <a:pt x="14478" y="7272"/>
                  </a:moveTo>
                  <a:cubicBezTo>
                    <a:pt x="14478" y="11275"/>
                    <a:pt x="11242" y="14511"/>
                    <a:pt x="7239" y="14511"/>
                  </a:cubicBezTo>
                  <a:cubicBezTo>
                    <a:pt x="3236" y="14511"/>
                    <a:pt x="1" y="11275"/>
                    <a:pt x="1" y="7272"/>
                  </a:cubicBezTo>
                  <a:cubicBezTo>
                    <a:pt x="1" y="3269"/>
                    <a:pt x="3236" y="0"/>
                    <a:pt x="7239" y="0"/>
                  </a:cubicBezTo>
                  <a:cubicBezTo>
                    <a:pt x="11242" y="0"/>
                    <a:pt x="14478" y="3269"/>
                    <a:pt x="14478" y="7272"/>
                  </a:cubicBez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8165712" y="3773723"/>
              <a:ext cx="368915" cy="334792"/>
            </a:xfrm>
            <a:custGeom>
              <a:rect b="b" l="l" r="r" t="t"/>
              <a:pathLst>
                <a:path extrusionOk="0" h="14501" w="15979">
                  <a:moveTo>
                    <a:pt x="8003" y="0"/>
                  </a:moveTo>
                  <a:cubicBezTo>
                    <a:pt x="7443" y="0"/>
                    <a:pt x="6874" y="65"/>
                    <a:pt x="6305" y="202"/>
                  </a:cubicBezTo>
                  <a:cubicBezTo>
                    <a:pt x="2435" y="1102"/>
                    <a:pt x="0" y="5038"/>
                    <a:pt x="934" y="8908"/>
                  </a:cubicBezTo>
                  <a:cubicBezTo>
                    <a:pt x="1736" y="12257"/>
                    <a:pt x="4724" y="14501"/>
                    <a:pt x="8022" y="14501"/>
                  </a:cubicBezTo>
                  <a:cubicBezTo>
                    <a:pt x="8567" y="14501"/>
                    <a:pt x="9120" y="14439"/>
                    <a:pt x="9674" y="14312"/>
                  </a:cubicBezTo>
                  <a:cubicBezTo>
                    <a:pt x="13577" y="13378"/>
                    <a:pt x="15978" y="9475"/>
                    <a:pt x="15044" y="5572"/>
                  </a:cubicBezTo>
                  <a:cubicBezTo>
                    <a:pt x="14247" y="2239"/>
                    <a:pt x="11283" y="0"/>
                    <a:pt x="8003"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8165712" y="3756800"/>
              <a:ext cx="368915" cy="368153"/>
            </a:xfrm>
            <a:custGeom>
              <a:rect b="b" l="l" r="r" t="t"/>
              <a:pathLst>
                <a:path extrusionOk="0" fill="none" h="15946" w="15979">
                  <a:moveTo>
                    <a:pt x="15044" y="6305"/>
                  </a:moveTo>
                  <a:cubicBezTo>
                    <a:pt x="15978" y="10208"/>
                    <a:pt x="13577" y="14111"/>
                    <a:pt x="9674" y="15045"/>
                  </a:cubicBezTo>
                  <a:cubicBezTo>
                    <a:pt x="5771" y="15945"/>
                    <a:pt x="1868" y="13544"/>
                    <a:pt x="934" y="9641"/>
                  </a:cubicBezTo>
                  <a:cubicBezTo>
                    <a:pt x="0" y="5771"/>
                    <a:pt x="2435" y="1835"/>
                    <a:pt x="6305" y="935"/>
                  </a:cubicBezTo>
                  <a:cubicBezTo>
                    <a:pt x="10208" y="1"/>
                    <a:pt x="14110" y="2402"/>
                    <a:pt x="15044" y="6305"/>
                  </a:cubicBezTo>
                  <a:close/>
                </a:path>
              </a:pathLst>
            </a:custGeom>
            <a:noFill/>
            <a:ln cap="rnd" cmpd="sng" w="100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570481" y="2012142"/>
              <a:ext cx="1251504" cy="1688135"/>
            </a:xfrm>
            <a:custGeom>
              <a:rect b="b" l="l" r="r" t="t"/>
              <a:pathLst>
                <a:path extrusionOk="0" h="73119" w="54207">
                  <a:moveTo>
                    <a:pt x="32032" y="1"/>
                  </a:moveTo>
                  <a:cubicBezTo>
                    <a:pt x="20108" y="1"/>
                    <a:pt x="14908" y="7806"/>
                    <a:pt x="16546" y="18197"/>
                  </a:cubicBezTo>
                  <a:cubicBezTo>
                    <a:pt x="18280" y="29205"/>
                    <a:pt x="16246" y="34009"/>
                    <a:pt x="8140" y="42481"/>
                  </a:cubicBezTo>
                  <a:cubicBezTo>
                    <a:pt x="1" y="50954"/>
                    <a:pt x="2336" y="64330"/>
                    <a:pt x="11042" y="70335"/>
                  </a:cubicBezTo>
                  <a:cubicBezTo>
                    <a:pt x="13544" y="72084"/>
                    <a:pt x="15771" y="73118"/>
                    <a:pt x="18705" y="73118"/>
                  </a:cubicBezTo>
                  <a:cubicBezTo>
                    <a:pt x="21364" y="73118"/>
                    <a:pt x="24604" y="72269"/>
                    <a:pt x="29155" y="70335"/>
                  </a:cubicBezTo>
                  <a:cubicBezTo>
                    <a:pt x="38695" y="66265"/>
                    <a:pt x="48135" y="49219"/>
                    <a:pt x="51171" y="32841"/>
                  </a:cubicBezTo>
                  <a:cubicBezTo>
                    <a:pt x="54206" y="16463"/>
                    <a:pt x="47701" y="1085"/>
                    <a:pt x="34225" y="84"/>
                  </a:cubicBezTo>
                  <a:cubicBezTo>
                    <a:pt x="33470" y="28"/>
                    <a:pt x="32739" y="1"/>
                    <a:pt x="3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6690216" y="3005501"/>
              <a:ext cx="633821" cy="1426761"/>
            </a:xfrm>
            <a:custGeom>
              <a:rect b="b" l="l" r="r" t="t"/>
              <a:pathLst>
                <a:path extrusionOk="0" h="61798" w="27453">
                  <a:moveTo>
                    <a:pt x="15216" y="1"/>
                  </a:moveTo>
                  <a:cubicBezTo>
                    <a:pt x="15001" y="1"/>
                    <a:pt x="14788" y="8"/>
                    <a:pt x="14577" y="20"/>
                  </a:cubicBezTo>
                  <a:cubicBezTo>
                    <a:pt x="10841" y="254"/>
                    <a:pt x="7906" y="3489"/>
                    <a:pt x="4770" y="10895"/>
                  </a:cubicBezTo>
                  <a:cubicBezTo>
                    <a:pt x="1601" y="18300"/>
                    <a:pt x="0" y="44252"/>
                    <a:pt x="867" y="61798"/>
                  </a:cubicBezTo>
                  <a:lnTo>
                    <a:pt x="23016" y="61798"/>
                  </a:lnTo>
                  <a:cubicBezTo>
                    <a:pt x="23016" y="61798"/>
                    <a:pt x="27453" y="45653"/>
                    <a:pt x="26719" y="24171"/>
                  </a:cubicBezTo>
                  <a:cubicBezTo>
                    <a:pt x="26016" y="3588"/>
                    <a:pt x="20137" y="1"/>
                    <a:pt x="15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044504" y="3505760"/>
              <a:ext cx="176389" cy="210258"/>
            </a:xfrm>
            <a:custGeom>
              <a:rect b="b" l="l" r="r" t="t"/>
              <a:pathLst>
                <a:path extrusionOk="0" h="9107" w="7640">
                  <a:moveTo>
                    <a:pt x="5405" y="0"/>
                  </a:moveTo>
                  <a:lnTo>
                    <a:pt x="1" y="7339"/>
                  </a:lnTo>
                  <a:lnTo>
                    <a:pt x="2402" y="9107"/>
                  </a:lnTo>
                  <a:lnTo>
                    <a:pt x="7640" y="1435"/>
                  </a:lnTo>
                  <a:lnTo>
                    <a:pt x="5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5052215" y="2903529"/>
              <a:ext cx="1178317" cy="1528739"/>
            </a:xfrm>
            <a:custGeom>
              <a:rect b="b" l="l" r="r" t="t"/>
              <a:pathLst>
                <a:path extrusionOk="0" h="66215" w="51037">
                  <a:moveTo>
                    <a:pt x="51037" y="1"/>
                  </a:moveTo>
                  <a:cubicBezTo>
                    <a:pt x="38861" y="3003"/>
                    <a:pt x="30522" y="13677"/>
                    <a:pt x="28654" y="20816"/>
                  </a:cubicBezTo>
                  <a:cubicBezTo>
                    <a:pt x="27553" y="25019"/>
                    <a:pt x="26453" y="29389"/>
                    <a:pt x="25652" y="32724"/>
                  </a:cubicBezTo>
                  <a:cubicBezTo>
                    <a:pt x="25179" y="34640"/>
                    <a:pt x="23482" y="35818"/>
                    <a:pt x="21690" y="35818"/>
                  </a:cubicBezTo>
                  <a:cubicBezTo>
                    <a:pt x="20954" y="35818"/>
                    <a:pt x="20203" y="35620"/>
                    <a:pt x="19514" y="35193"/>
                  </a:cubicBezTo>
                  <a:lnTo>
                    <a:pt x="7339" y="27521"/>
                  </a:lnTo>
                  <a:lnTo>
                    <a:pt x="0" y="37261"/>
                  </a:lnTo>
                  <a:cubicBezTo>
                    <a:pt x="0" y="37261"/>
                    <a:pt x="3836" y="42231"/>
                    <a:pt x="13777" y="48536"/>
                  </a:cubicBezTo>
                  <a:cubicBezTo>
                    <a:pt x="18412" y="51482"/>
                    <a:pt x="22383" y="52468"/>
                    <a:pt x="25621" y="52468"/>
                  </a:cubicBezTo>
                  <a:cubicBezTo>
                    <a:pt x="32171" y="52468"/>
                    <a:pt x="35726" y="48435"/>
                    <a:pt x="35726" y="48435"/>
                  </a:cubicBezTo>
                  <a:lnTo>
                    <a:pt x="35726" y="66215"/>
                  </a:lnTo>
                  <a:lnTo>
                    <a:pt x="51037" y="66215"/>
                  </a:lnTo>
                  <a:lnTo>
                    <a:pt x="51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5876975" y="3283969"/>
              <a:ext cx="54717" cy="737807"/>
            </a:xfrm>
            <a:custGeom>
              <a:rect b="b" l="l" r="r" t="t"/>
              <a:pathLst>
                <a:path extrusionOk="0" fill="none" h="31957" w="2370">
                  <a:moveTo>
                    <a:pt x="1" y="31956"/>
                  </a:moveTo>
                  <a:cubicBezTo>
                    <a:pt x="1" y="15978"/>
                    <a:pt x="2369" y="0"/>
                    <a:pt x="2369" y="0"/>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4702595" y="3232071"/>
              <a:ext cx="466714" cy="413890"/>
            </a:xfrm>
            <a:custGeom>
              <a:rect b="b" l="l" r="r" t="t"/>
              <a:pathLst>
                <a:path extrusionOk="0" h="17927" w="20215">
                  <a:moveTo>
                    <a:pt x="5494" y="1"/>
                  </a:moveTo>
                  <a:cubicBezTo>
                    <a:pt x="4385" y="1"/>
                    <a:pt x="4035" y="1641"/>
                    <a:pt x="4870" y="2282"/>
                  </a:cubicBezTo>
                  <a:cubicBezTo>
                    <a:pt x="4870" y="2282"/>
                    <a:pt x="3917" y="1662"/>
                    <a:pt x="3085" y="1662"/>
                  </a:cubicBezTo>
                  <a:cubicBezTo>
                    <a:pt x="2711" y="1662"/>
                    <a:pt x="2362" y="1787"/>
                    <a:pt x="2135" y="2148"/>
                  </a:cubicBezTo>
                  <a:cubicBezTo>
                    <a:pt x="1375" y="3339"/>
                    <a:pt x="3138" y="4431"/>
                    <a:pt x="3169" y="4450"/>
                  </a:cubicBezTo>
                  <a:lnTo>
                    <a:pt x="3169" y="4450"/>
                  </a:lnTo>
                  <a:cubicBezTo>
                    <a:pt x="3151" y="4439"/>
                    <a:pt x="2550" y="4074"/>
                    <a:pt x="1930" y="4074"/>
                  </a:cubicBezTo>
                  <a:cubicBezTo>
                    <a:pt x="1551" y="4074"/>
                    <a:pt x="1164" y="4211"/>
                    <a:pt x="901" y="4650"/>
                  </a:cubicBezTo>
                  <a:cubicBezTo>
                    <a:pt x="0" y="6118"/>
                    <a:pt x="5738" y="9820"/>
                    <a:pt x="5738" y="9820"/>
                  </a:cubicBezTo>
                  <a:cubicBezTo>
                    <a:pt x="5738" y="9820"/>
                    <a:pt x="4136" y="9520"/>
                    <a:pt x="2869" y="9520"/>
                  </a:cubicBezTo>
                  <a:cubicBezTo>
                    <a:pt x="2856" y="9520"/>
                    <a:pt x="2843" y="9520"/>
                    <a:pt x="2831" y="9520"/>
                  </a:cubicBezTo>
                  <a:cubicBezTo>
                    <a:pt x="1596" y="9520"/>
                    <a:pt x="1346" y="11125"/>
                    <a:pt x="2502" y="11455"/>
                  </a:cubicBezTo>
                  <a:cubicBezTo>
                    <a:pt x="3669" y="11755"/>
                    <a:pt x="5904" y="11989"/>
                    <a:pt x="6605" y="13123"/>
                  </a:cubicBezTo>
                  <a:cubicBezTo>
                    <a:pt x="7250" y="14220"/>
                    <a:pt x="10985" y="17002"/>
                    <a:pt x="14338" y="17002"/>
                  </a:cubicBezTo>
                  <a:cubicBezTo>
                    <a:pt x="14452" y="17002"/>
                    <a:pt x="14565" y="16999"/>
                    <a:pt x="14677" y="16992"/>
                  </a:cubicBezTo>
                  <a:lnTo>
                    <a:pt x="15745" y="17926"/>
                  </a:lnTo>
                  <a:lnTo>
                    <a:pt x="20215" y="11855"/>
                  </a:lnTo>
                  <a:cubicBezTo>
                    <a:pt x="19614" y="11121"/>
                    <a:pt x="18780" y="9887"/>
                    <a:pt x="17780" y="7719"/>
                  </a:cubicBezTo>
                  <a:cubicBezTo>
                    <a:pt x="15955" y="3741"/>
                    <a:pt x="14104" y="1212"/>
                    <a:pt x="12947" y="1212"/>
                  </a:cubicBezTo>
                  <a:cubicBezTo>
                    <a:pt x="12814" y="1212"/>
                    <a:pt x="12690" y="1245"/>
                    <a:pt x="12576" y="1314"/>
                  </a:cubicBezTo>
                  <a:cubicBezTo>
                    <a:pt x="11475" y="1981"/>
                    <a:pt x="12542" y="4650"/>
                    <a:pt x="12542" y="4650"/>
                  </a:cubicBezTo>
                  <a:cubicBezTo>
                    <a:pt x="12542" y="4650"/>
                    <a:pt x="7906" y="1114"/>
                    <a:pt x="6238" y="213"/>
                  </a:cubicBezTo>
                  <a:cubicBezTo>
                    <a:pt x="5963" y="65"/>
                    <a:pt x="5714" y="1"/>
                    <a:pt x="5494" y="1"/>
                  </a:cubicBezTo>
                  <a:close/>
                </a:path>
              </a:pathLst>
            </a:custGeom>
            <a:solidFill>
              <a:srgbClr val="FFC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4775755" y="3334782"/>
              <a:ext cx="125550" cy="93989"/>
            </a:xfrm>
            <a:custGeom>
              <a:rect b="b" l="l" r="r" t="t"/>
              <a:pathLst>
                <a:path extrusionOk="0" fill="none" h="4071" w="5438">
                  <a:moveTo>
                    <a:pt x="0" y="1"/>
                  </a:moveTo>
                  <a:cubicBezTo>
                    <a:pt x="0" y="1"/>
                    <a:pt x="3803" y="2536"/>
                    <a:pt x="5437" y="4070"/>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4835041" y="3458779"/>
              <a:ext cx="30822" cy="20040"/>
            </a:xfrm>
            <a:custGeom>
              <a:rect b="b" l="l" r="r" t="t"/>
              <a:pathLst>
                <a:path extrusionOk="0" fill="none" h="868" w="1335">
                  <a:moveTo>
                    <a:pt x="1" y="0"/>
                  </a:moveTo>
                  <a:cubicBezTo>
                    <a:pt x="1" y="0"/>
                    <a:pt x="734" y="401"/>
                    <a:pt x="1335" y="868"/>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6151911" y="2884991"/>
              <a:ext cx="432059" cy="1547278"/>
            </a:xfrm>
            <a:custGeom>
              <a:rect b="b" l="l" r="r" t="t"/>
              <a:pathLst>
                <a:path extrusionOk="0" h="67018" w="18714">
                  <a:moveTo>
                    <a:pt x="10369" y="1"/>
                  </a:moveTo>
                  <a:cubicBezTo>
                    <a:pt x="10227" y="1"/>
                    <a:pt x="10084" y="2"/>
                    <a:pt x="9941" y="3"/>
                  </a:cubicBezTo>
                  <a:cubicBezTo>
                    <a:pt x="6372" y="3"/>
                    <a:pt x="3036" y="704"/>
                    <a:pt x="0" y="1871"/>
                  </a:cubicBezTo>
                  <a:lnTo>
                    <a:pt x="2102" y="67018"/>
                  </a:lnTo>
                  <a:lnTo>
                    <a:pt x="17813" y="67018"/>
                  </a:lnTo>
                  <a:lnTo>
                    <a:pt x="18714" y="937"/>
                  </a:lnTo>
                  <a:cubicBezTo>
                    <a:pt x="16135" y="332"/>
                    <a:pt x="13344" y="1"/>
                    <a:pt x="10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540039" y="2898150"/>
              <a:ext cx="633844" cy="1534118"/>
            </a:xfrm>
            <a:custGeom>
              <a:rect b="b" l="l" r="r" t="t"/>
              <a:pathLst>
                <a:path extrusionOk="0" h="66448" w="27454">
                  <a:moveTo>
                    <a:pt x="0" y="0"/>
                  </a:moveTo>
                  <a:lnTo>
                    <a:pt x="0" y="66448"/>
                  </a:lnTo>
                  <a:lnTo>
                    <a:pt x="24518" y="66448"/>
                  </a:lnTo>
                  <a:cubicBezTo>
                    <a:pt x="24518" y="66448"/>
                    <a:pt x="27453" y="53772"/>
                    <a:pt x="26820" y="34759"/>
                  </a:cubicBezTo>
                  <a:cubicBezTo>
                    <a:pt x="26219" y="17846"/>
                    <a:pt x="17313" y="300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6101075" y="2903529"/>
              <a:ext cx="129405" cy="1528739"/>
            </a:xfrm>
            <a:custGeom>
              <a:rect b="b" l="l" r="r" t="t"/>
              <a:pathLst>
                <a:path extrusionOk="0" h="66215" w="5605">
                  <a:moveTo>
                    <a:pt x="5605" y="1"/>
                  </a:moveTo>
                  <a:cubicBezTo>
                    <a:pt x="3637" y="501"/>
                    <a:pt x="1769" y="1168"/>
                    <a:pt x="1" y="2036"/>
                  </a:cubicBezTo>
                  <a:lnTo>
                    <a:pt x="3403" y="66215"/>
                  </a:lnTo>
                  <a:lnTo>
                    <a:pt x="5605" y="66215"/>
                  </a:lnTo>
                  <a:lnTo>
                    <a:pt x="5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5313275" y="3538103"/>
              <a:ext cx="361204" cy="211805"/>
            </a:xfrm>
            <a:custGeom>
              <a:rect b="b" l="l" r="r" t="t"/>
              <a:pathLst>
                <a:path extrusionOk="0" fill="none" h="9174" w="15645">
                  <a:moveTo>
                    <a:pt x="15645" y="0"/>
                  </a:moveTo>
                  <a:cubicBezTo>
                    <a:pt x="15178" y="1902"/>
                    <a:pt x="14711" y="3669"/>
                    <a:pt x="14344" y="5237"/>
                  </a:cubicBezTo>
                  <a:cubicBezTo>
                    <a:pt x="13677" y="7939"/>
                    <a:pt x="10575" y="9173"/>
                    <a:pt x="8206" y="7706"/>
                  </a:cubicBezTo>
                  <a:lnTo>
                    <a:pt x="0" y="2535"/>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5052215" y="3763726"/>
              <a:ext cx="824824" cy="668499"/>
            </a:xfrm>
            <a:custGeom>
              <a:rect b="b" l="l" r="r" t="t"/>
              <a:pathLst>
                <a:path extrusionOk="0" fill="none" h="28955" w="35726">
                  <a:moveTo>
                    <a:pt x="0" y="1"/>
                  </a:moveTo>
                  <a:cubicBezTo>
                    <a:pt x="0" y="1"/>
                    <a:pt x="3836" y="4971"/>
                    <a:pt x="13777" y="11276"/>
                  </a:cubicBezTo>
                  <a:cubicBezTo>
                    <a:pt x="27787" y="20182"/>
                    <a:pt x="35726" y="11175"/>
                    <a:pt x="35726" y="11175"/>
                  </a:cubicBezTo>
                  <a:lnTo>
                    <a:pt x="35726" y="28955"/>
                  </a:ln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6540039" y="2898150"/>
              <a:ext cx="118624" cy="1534118"/>
            </a:xfrm>
            <a:custGeom>
              <a:rect b="b" l="l" r="r" t="t"/>
              <a:pathLst>
                <a:path extrusionOk="0" h="66448" w="5138">
                  <a:moveTo>
                    <a:pt x="0" y="0"/>
                  </a:moveTo>
                  <a:lnTo>
                    <a:pt x="0" y="66448"/>
                  </a:lnTo>
                  <a:lnTo>
                    <a:pt x="1935" y="66448"/>
                  </a:lnTo>
                  <a:lnTo>
                    <a:pt x="5137" y="1301"/>
                  </a:lnTo>
                  <a:cubicBezTo>
                    <a:pt x="3503" y="768"/>
                    <a:pt x="1802" y="30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5728345" y="4257359"/>
              <a:ext cx="176389" cy="174842"/>
            </a:xfrm>
            <a:custGeom>
              <a:rect b="b" l="l" r="r" t="t"/>
              <a:pathLst>
                <a:path extrusionOk="0" h="7573" w="7640">
                  <a:moveTo>
                    <a:pt x="7640" y="1"/>
                  </a:moveTo>
                  <a:cubicBezTo>
                    <a:pt x="3737" y="1569"/>
                    <a:pt x="635" y="3670"/>
                    <a:pt x="1" y="7573"/>
                  </a:cubicBezTo>
                  <a:lnTo>
                    <a:pt x="7640" y="7573"/>
                  </a:lnTo>
                  <a:lnTo>
                    <a:pt x="7640" y="1"/>
                  </a:lnTo>
                  <a:close/>
                </a:path>
              </a:pathLst>
            </a:custGeom>
            <a:solidFill>
              <a:srgbClr val="FFC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768400" y="4257359"/>
              <a:ext cx="136332" cy="87063"/>
            </a:xfrm>
            <a:custGeom>
              <a:rect b="b" l="l" r="r" t="t"/>
              <a:pathLst>
                <a:path extrusionOk="0" fill="none" h="3771" w="5905">
                  <a:moveTo>
                    <a:pt x="5905" y="1"/>
                  </a:moveTo>
                  <a:cubicBezTo>
                    <a:pt x="3503" y="968"/>
                    <a:pt x="1402" y="2102"/>
                    <a:pt x="1" y="3770"/>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904702" y="2995944"/>
              <a:ext cx="1269212" cy="1436320"/>
            </a:xfrm>
            <a:custGeom>
              <a:rect b="b" l="l" r="r" t="t"/>
              <a:pathLst>
                <a:path extrusionOk="0" h="62212" w="54974">
                  <a:moveTo>
                    <a:pt x="38795" y="1"/>
                  </a:moveTo>
                  <a:lnTo>
                    <a:pt x="38795" y="46501"/>
                  </a:lnTo>
                  <a:cubicBezTo>
                    <a:pt x="38795" y="46501"/>
                    <a:pt x="15845" y="48936"/>
                    <a:pt x="1" y="54640"/>
                  </a:cubicBezTo>
                  <a:lnTo>
                    <a:pt x="1" y="62212"/>
                  </a:lnTo>
                  <a:lnTo>
                    <a:pt x="52038" y="62212"/>
                  </a:lnTo>
                  <a:cubicBezTo>
                    <a:pt x="52038" y="62212"/>
                    <a:pt x="54973" y="49536"/>
                    <a:pt x="54340" y="30523"/>
                  </a:cubicBezTo>
                  <a:cubicBezTo>
                    <a:pt x="53906" y="17780"/>
                    <a:pt x="48702" y="6205"/>
                    <a:pt x="38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5904702" y="3341731"/>
              <a:ext cx="895703" cy="915696"/>
            </a:xfrm>
            <a:custGeom>
              <a:rect b="b" l="l" r="r" t="t"/>
              <a:pathLst>
                <a:path extrusionOk="0" fill="none" h="39662" w="38796">
                  <a:moveTo>
                    <a:pt x="38795" y="0"/>
                  </a:moveTo>
                  <a:lnTo>
                    <a:pt x="38795" y="31523"/>
                  </a:lnTo>
                  <a:cubicBezTo>
                    <a:pt x="38795" y="31523"/>
                    <a:pt x="15845" y="33958"/>
                    <a:pt x="1" y="39662"/>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5904702" y="4235796"/>
              <a:ext cx="62406" cy="196405"/>
            </a:xfrm>
            <a:custGeom>
              <a:rect b="b" l="l" r="r" t="t"/>
              <a:pathLst>
                <a:path extrusionOk="0" h="8507" w="2703">
                  <a:moveTo>
                    <a:pt x="2703" y="1"/>
                  </a:moveTo>
                  <a:cubicBezTo>
                    <a:pt x="1769" y="301"/>
                    <a:pt x="868" y="601"/>
                    <a:pt x="1" y="935"/>
                  </a:cubicBezTo>
                  <a:lnTo>
                    <a:pt x="1" y="8507"/>
                  </a:lnTo>
                  <a:lnTo>
                    <a:pt x="2703" y="8507"/>
                  </a:lnTo>
                  <a:lnTo>
                    <a:pt x="2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5904702" y="4235796"/>
              <a:ext cx="62406" cy="21587"/>
            </a:xfrm>
            <a:custGeom>
              <a:rect b="b" l="l" r="r" t="t"/>
              <a:pathLst>
                <a:path extrusionOk="0" fill="none" h="935" w="2703">
                  <a:moveTo>
                    <a:pt x="2703" y="1"/>
                  </a:moveTo>
                  <a:cubicBezTo>
                    <a:pt x="1769" y="301"/>
                    <a:pt x="868" y="601"/>
                    <a:pt x="1" y="935"/>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510359" y="4019408"/>
              <a:ext cx="501368" cy="412804"/>
            </a:xfrm>
            <a:custGeom>
              <a:rect b="b" l="l" r="r" t="t"/>
              <a:pathLst>
                <a:path extrusionOk="0" h="17880" w="21716">
                  <a:moveTo>
                    <a:pt x="0" y="0"/>
                  </a:moveTo>
                  <a:lnTo>
                    <a:pt x="3836" y="17880"/>
                  </a:lnTo>
                  <a:lnTo>
                    <a:pt x="17880" y="17880"/>
                  </a:lnTo>
                  <a:lnTo>
                    <a:pt x="21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846127" y="4019408"/>
              <a:ext cx="165584" cy="412804"/>
            </a:xfrm>
            <a:custGeom>
              <a:rect b="b" l="l" r="r" t="t"/>
              <a:pathLst>
                <a:path extrusionOk="0" h="17880" w="7172">
                  <a:moveTo>
                    <a:pt x="2202" y="0"/>
                  </a:moveTo>
                  <a:lnTo>
                    <a:pt x="0" y="17880"/>
                  </a:lnTo>
                  <a:lnTo>
                    <a:pt x="3336" y="17880"/>
                  </a:lnTo>
                  <a:lnTo>
                    <a:pt x="71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7532684" y="4124912"/>
              <a:ext cx="455170" cy="23"/>
            </a:xfrm>
            <a:custGeom>
              <a:rect b="b" l="l" r="r" t="t"/>
              <a:pathLst>
                <a:path extrusionOk="0" fill="none" h="1" w="19715">
                  <a:moveTo>
                    <a:pt x="1" y="0"/>
                  </a:moveTo>
                  <a:lnTo>
                    <a:pt x="19715" y="0"/>
                  </a:ln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7110896" y="3349211"/>
              <a:ext cx="582451" cy="393180"/>
            </a:xfrm>
            <a:custGeom>
              <a:rect b="b" l="l" r="r" t="t"/>
              <a:pathLst>
                <a:path extrusionOk="0" h="17030" w="25228">
                  <a:moveTo>
                    <a:pt x="11492" y="0"/>
                  </a:moveTo>
                  <a:cubicBezTo>
                    <a:pt x="10311" y="0"/>
                    <a:pt x="9090" y="270"/>
                    <a:pt x="7863" y="877"/>
                  </a:cubicBezTo>
                  <a:cubicBezTo>
                    <a:pt x="0" y="4738"/>
                    <a:pt x="9772" y="17029"/>
                    <a:pt x="16929" y="17029"/>
                  </a:cubicBezTo>
                  <a:cubicBezTo>
                    <a:pt x="18182" y="17029"/>
                    <a:pt x="19355" y="16652"/>
                    <a:pt x="20339" y="15788"/>
                  </a:cubicBezTo>
                  <a:cubicBezTo>
                    <a:pt x="25228" y="11506"/>
                    <a:pt x="19204" y="0"/>
                    <a:pt x="11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7411019" y="3352512"/>
              <a:ext cx="274949" cy="390156"/>
            </a:xfrm>
            <a:custGeom>
              <a:rect b="b" l="l" r="r" t="t"/>
              <a:pathLst>
                <a:path extrusionOk="0" h="16899" w="11909">
                  <a:moveTo>
                    <a:pt x="0" y="0"/>
                  </a:moveTo>
                  <a:lnTo>
                    <a:pt x="0" y="0"/>
                  </a:lnTo>
                  <a:cubicBezTo>
                    <a:pt x="3970" y="3302"/>
                    <a:pt x="8340" y="9240"/>
                    <a:pt x="2469" y="16745"/>
                  </a:cubicBezTo>
                  <a:cubicBezTo>
                    <a:pt x="2959" y="16845"/>
                    <a:pt x="3441" y="16898"/>
                    <a:pt x="3911" y="16898"/>
                  </a:cubicBezTo>
                  <a:cubicBezTo>
                    <a:pt x="5171" y="16898"/>
                    <a:pt x="6343" y="16519"/>
                    <a:pt x="7339" y="15645"/>
                  </a:cubicBezTo>
                  <a:cubicBezTo>
                    <a:pt x="11909" y="11675"/>
                    <a:pt x="6939" y="136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7423347" y="3521920"/>
              <a:ext cx="204093" cy="499844"/>
            </a:xfrm>
            <a:custGeom>
              <a:rect b="b" l="l" r="r" t="t"/>
              <a:pathLst>
                <a:path extrusionOk="0" fill="none" h="21650" w="8840">
                  <a:moveTo>
                    <a:pt x="0" y="1"/>
                  </a:moveTo>
                  <a:cubicBezTo>
                    <a:pt x="0" y="1"/>
                    <a:pt x="8840" y="9674"/>
                    <a:pt x="8806" y="21649"/>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7286606" y="2998252"/>
              <a:ext cx="537939" cy="428458"/>
            </a:xfrm>
            <a:custGeom>
              <a:rect b="b" l="l" r="r" t="t"/>
              <a:pathLst>
                <a:path extrusionOk="0" h="18558" w="23300">
                  <a:moveTo>
                    <a:pt x="10672" y="1"/>
                  </a:moveTo>
                  <a:cubicBezTo>
                    <a:pt x="10246" y="1"/>
                    <a:pt x="9809" y="33"/>
                    <a:pt x="9359" y="101"/>
                  </a:cubicBezTo>
                  <a:cubicBezTo>
                    <a:pt x="1" y="1512"/>
                    <a:pt x="7265" y="18558"/>
                    <a:pt x="14772" y="18558"/>
                  </a:cubicBezTo>
                  <a:cubicBezTo>
                    <a:pt x="15427" y="18558"/>
                    <a:pt x="16083" y="18428"/>
                    <a:pt x="16731" y="18147"/>
                  </a:cubicBezTo>
                  <a:cubicBezTo>
                    <a:pt x="23300" y="15277"/>
                    <a:pt x="19901" y="1"/>
                    <a:pt x="10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7540395" y="2998252"/>
              <a:ext cx="281875" cy="428296"/>
            </a:xfrm>
            <a:custGeom>
              <a:rect b="b" l="l" r="r" t="t"/>
              <a:pathLst>
                <a:path extrusionOk="0" h="18551" w="12209">
                  <a:moveTo>
                    <a:pt x="0" y="1"/>
                  </a:moveTo>
                  <a:lnTo>
                    <a:pt x="0" y="1"/>
                  </a:lnTo>
                  <a:cubicBezTo>
                    <a:pt x="1702" y="1769"/>
                    <a:pt x="4837" y="5705"/>
                    <a:pt x="4971" y="10675"/>
                  </a:cubicBezTo>
                  <a:cubicBezTo>
                    <a:pt x="5104" y="15045"/>
                    <a:pt x="3002" y="17146"/>
                    <a:pt x="1501" y="18047"/>
                  </a:cubicBezTo>
                  <a:cubicBezTo>
                    <a:pt x="2260" y="18372"/>
                    <a:pt x="3028" y="18550"/>
                    <a:pt x="3796" y="18550"/>
                  </a:cubicBezTo>
                  <a:cubicBezTo>
                    <a:pt x="4446" y="18550"/>
                    <a:pt x="5095" y="18422"/>
                    <a:pt x="5738" y="18147"/>
                  </a:cubicBezTo>
                  <a:cubicBezTo>
                    <a:pt x="12209" y="15312"/>
                    <a:pt x="8973" y="36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7545012" y="3173062"/>
              <a:ext cx="180221" cy="846411"/>
            </a:xfrm>
            <a:custGeom>
              <a:rect b="b" l="l" r="r" t="t"/>
              <a:pathLst>
                <a:path extrusionOk="0" fill="none" h="36661" w="7806">
                  <a:moveTo>
                    <a:pt x="0" y="1"/>
                  </a:moveTo>
                  <a:cubicBezTo>
                    <a:pt x="0" y="1"/>
                    <a:pt x="7806" y="11776"/>
                    <a:pt x="6605" y="36660"/>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7520102" y="2561736"/>
              <a:ext cx="460826" cy="449098"/>
            </a:xfrm>
            <a:custGeom>
              <a:rect b="b" l="l" r="r" t="t"/>
              <a:pathLst>
                <a:path extrusionOk="0" h="19452" w="19960">
                  <a:moveTo>
                    <a:pt x="8860" y="0"/>
                  </a:moveTo>
                  <a:cubicBezTo>
                    <a:pt x="0" y="0"/>
                    <a:pt x="3136" y="19452"/>
                    <a:pt x="11134" y="19452"/>
                  </a:cubicBezTo>
                  <a:cubicBezTo>
                    <a:pt x="11348" y="19452"/>
                    <a:pt x="11566" y="19438"/>
                    <a:pt x="11787" y="19409"/>
                  </a:cubicBezTo>
                  <a:cubicBezTo>
                    <a:pt x="19226" y="18475"/>
                    <a:pt x="19960" y="1430"/>
                    <a:pt x="9752" y="62"/>
                  </a:cubicBezTo>
                  <a:cubicBezTo>
                    <a:pt x="9442" y="20"/>
                    <a:pt x="9145" y="0"/>
                    <a:pt x="88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7726748" y="2594726"/>
              <a:ext cx="246459" cy="416152"/>
            </a:xfrm>
            <a:custGeom>
              <a:rect b="b" l="l" r="r" t="t"/>
              <a:pathLst>
                <a:path extrusionOk="0" h="18025" w="10675">
                  <a:moveTo>
                    <a:pt x="4371" y="1"/>
                  </a:moveTo>
                  <a:lnTo>
                    <a:pt x="4371" y="1"/>
                  </a:lnTo>
                  <a:cubicBezTo>
                    <a:pt x="4938" y="4070"/>
                    <a:pt x="5738" y="12376"/>
                    <a:pt x="3336" y="15278"/>
                  </a:cubicBezTo>
                  <a:cubicBezTo>
                    <a:pt x="2402" y="16446"/>
                    <a:pt x="1202" y="17113"/>
                    <a:pt x="1" y="17513"/>
                  </a:cubicBezTo>
                  <a:cubicBezTo>
                    <a:pt x="673" y="17849"/>
                    <a:pt x="1385" y="18025"/>
                    <a:pt x="2153" y="18025"/>
                  </a:cubicBezTo>
                  <a:cubicBezTo>
                    <a:pt x="2376" y="18025"/>
                    <a:pt x="2603" y="18010"/>
                    <a:pt x="2836" y="17980"/>
                  </a:cubicBezTo>
                  <a:cubicBezTo>
                    <a:pt x="9241" y="17180"/>
                    <a:pt x="10675" y="4337"/>
                    <a:pt x="43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7761400" y="2819587"/>
              <a:ext cx="57026" cy="1199904"/>
            </a:xfrm>
            <a:custGeom>
              <a:rect b="b" l="l" r="r" t="t"/>
              <a:pathLst>
                <a:path extrusionOk="0" fill="none" h="51972" w="2470">
                  <a:moveTo>
                    <a:pt x="1" y="1"/>
                  </a:moveTo>
                  <a:cubicBezTo>
                    <a:pt x="1" y="1"/>
                    <a:pt x="2469" y="21783"/>
                    <a:pt x="535" y="51971"/>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813622" y="2831523"/>
              <a:ext cx="534429" cy="404493"/>
            </a:xfrm>
            <a:custGeom>
              <a:rect b="b" l="l" r="r" t="t"/>
              <a:pathLst>
                <a:path extrusionOk="0" h="17520" w="23148">
                  <a:moveTo>
                    <a:pt x="14809" y="1"/>
                  </a:moveTo>
                  <a:cubicBezTo>
                    <a:pt x="8519" y="1"/>
                    <a:pt x="0" y="11040"/>
                    <a:pt x="4877" y="15996"/>
                  </a:cubicBezTo>
                  <a:cubicBezTo>
                    <a:pt x="5920" y="17052"/>
                    <a:pt x="7306" y="17519"/>
                    <a:pt x="8818" y="17519"/>
                  </a:cubicBezTo>
                  <a:cubicBezTo>
                    <a:pt x="14945" y="17519"/>
                    <a:pt x="23148" y="9850"/>
                    <a:pt x="19054" y="2653"/>
                  </a:cubicBezTo>
                  <a:cubicBezTo>
                    <a:pt x="17991" y="778"/>
                    <a:pt x="16478" y="1"/>
                    <a:pt x="14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7920050" y="2845005"/>
              <a:ext cx="428042" cy="391703"/>
            </a:xfrm>
            <a:custGeom>
              <a:rect b="b" l="l" r="r" t="t"/>
              <a:pathLst>
                <a:path extrusionOk="0" h="16966" w="18540">
                  <a:moveTo>
                    <a:pt x="12476" y="1"/>
                  </a:moveTo>
                  <a:lnTo>
                    <a:pt x="12476" y="1"/>
                  </a:lnTo>
                  <a:cubicBezTo>
                    <a:pt x="12543" y="2769"/>
                    <a:pt x="12209" y="6939"/>
                    <a:pt x="10274" y="10642"/>
                  </a:cubicBezTo>
                  <a:cubicBezTo>
                    <a:pt x="8310" y="14421"/>
                    <a:pt x="4063" y="15174"/>
                    <a:pt x="1038" y="15174"/>
                  </a:cubicBezTo>
                  <a:cubicBezTo>
                    <a:pt x="672" y="15174"/>
                    <a:pt x="324" y="15163"/>
                    <a:pt x="0" y="15145"/>
                  </a:cubicBezTo>
                  <a:lnTo>
                    <a:pt x="0" y="15145"/>
                  </a:lnTo>
                  <a:cubicBezTo>
                    <a:pt x="100" y="15245"/>
                    <a:pt x="167" y="15345"/>
                    <a:pt x="267" y="15445"/>
                  </a:cubicBezTo>
                  <a:cubicBezTo>
                    <a:pt x="1308" y="16499"/>
                    <a:pt x="2690" y="16965"/>
                    <a:pt x="4198" y="16965"/>
                  </a:cubicBezTo>
                  <a:cubicBezTo>
                    <a:pt x="10326" y="16965"/>
                    <a:pt x="18540" y="9270"/>
                    <a:pt x="14444" y="2069"/>
                  </a:cubicBezTo>
                  <a:cubicBezTo>
                    <a:pt x="13910" y="1101"/>
                    <a:pt x="13210" y="434"/>
                    <a:pt x="124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7819162" y="3033690"/>
              <a:ext cx="267261" cy="985790"/>
            </a:xfrm>
            <a:custGeom>
              <a:rect b="b" l="l" r="r" t="t"/>
              <a:pathLst>
                <a:path extrusionOk="0" fill="none" h="42698" w="11576">
                  <a:moveTo>
                    <a:pt x="11576" y="0"/>
                  </a:moveTo>
                  <a:cubicBezTo>
                    <a:pt x="11576" y="0"/>
                    <a:pt x="1" y="10408"/>
                    <a:pt x="1" y="42697"/>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7917072" y="3210393"/>
              <a:ext cx="510765" cy="365591"/>
            </a:xfrm>
            <a:custGeom>
              <a:rect b="b" l="l" r="r" t="t"/>
              <a:pathLst>
                <a:path extrusionOk="0" h="15835" w="22123">
                  <a:moveTo>
                    <a:pt x="15223" y="0"/>
                  </a:moveTo>
                  <a:cubicBezTo>
                    <a:pt x="9007" y="0"/>
                    <a:pt x="1" y="7522"/>
                    <a:pt x="3132" y="13061"/>
                  </a:cubicBezTo>
                  <a:cubicBezTo>
                    <a:pt x="4213" y="14977"/>
                    <a:pt x="6371" y="15834"/>
                    <a:pt x="8812" y="15834"/>
                  </a:cubicBezTo>
                  <a:cubicBezTo>
                    <a:pt x="14656" y="15834"/>
                    <a:pt x="22122" y="10923"/>
                    <a:pt x="20310" y="3888"/>
                  </a:cubicBezTo>
                  <a:cubicBezTo>
                    <a:pt x="19596" y="1115"/>
                    <a:pt x="17617" y="0"/>
                    <a:pt x="15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7992426" y="3243914"/>
              <a:ext cx="435823" cy="332275"/>
            </a:xfrm>
            <a:custGeom>
              <a:rect b="b" l="l" r="r" t="t"/>
              <a:pathLst>
                <a:path extrusionOk="0" h="14392" w="18877">
                  <a:moveTo>
                    <a:pt x="15779" y="1"/>
                  </a:moveTo>
                  <a:cubicBezTo>
                    <a:pt x="14912" y="2436"/>
                    <a:pt x="13310" y="5905"/>
                    <a:pt x="10542" y="8540"/>
                  </a:cubicBezTo>
                  <a:cubicBezTo>
                    <a:pt x="7621" y="11359"/>
                    <a:pt x="4070" y="11914"/>
                    <a:pt x="1733" y="11914"/>
                  </a:cubicBezTo>
                  <a:cubicBezTo>
                    <a:pt x="1028" y="11914"/>
                    <a:pt x="434" y="11863"/>
                    <a:pt x="1" y="11809"/>
                  </a:cubicBezTo>
                  <a:lnTo>
                    <a:pt x="1" y="11809"/>
                  </a:lnTo>
                  <a:cubicBezTo>
                    <a:pt x="1122" y="13592"/>
                    <a:pt x="3219" y="14391"/>
                    <a:pt x="5576" y="14391"/>
                  </a:cubicBezTo>
                  <a:cubicBezTo>
                    <a:pt x="11423" y="14391"/>
                    <a:pt x="18877" y="9472"/>
                    <a:pt x="17046" y="2436"/>
                  </a:cubicBezTo>
                  <a:cubicBezTo>
                    <a:pt x="16780" y="1402"/>
                    <a:pt x="16346" y="601"/>
                    <a:pt x="157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7854600" y="3393329"/>
              <a:ext cx="328858" cy="626133"/>
            </a:xfrm>
            <a:custGeom>
              <a:rect b="b" l="l" r="r" t="t"/>
              <a:pathLst>
                <a:path extrusionOk="0" fill="none" h="27120" w="14244">
                  <a:moveTo>
                    <a:pt x="14244" y="0"/>
                  </a:moveTo>
                  <a:cubicBezTo>
                    <a:pt x="14244" y="0"/>
                    <a:pt x="3703" y="3769"/>
                    <a:pt x="0" y="27119"/>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5964773" y="2235087"/>
              <a:ext cx="676210" cy="711603"/>
            </a:xfrm>
            <a:custGeom>
              <a:rect b="b" l="l" r="r" t="t"/>
              <a:pathLst>
                <a:path extrusionOk="0" h="30822" w="29289">
                  <a:moveTo>
                    <a:pt x="15645" y="1"/>
                  </a:moveTo>
                  <a:cubicBezTo>
                    <a:pt x="11280" y="4336"/>
                    <a:pt x="6174" y="4574"/>
                    <a:pt x="5106" y="4574"/>
                  </a:cubicBezTo>
                  <a:cubicBezTo>
                    <a:pt x="4974" y="4574"/>
                    <a:pt x="4904" y="4571"/>
                    <a:pt x="4904" y="4571"/>
                  </a:cubicBezTo>
                  <a:lnTo>
                    <a:pt x="4904" y="4571"/>
                  </a:lnTo>
                  <a:cubicBezTo>
                    <a:pt x="1" y="22717"/>
                    <a:pt x="14011" y="23251"/>
                    <a:pt x="14011" y="23251"/>
                  </a:cubicBezTo>
                  <a:lnTo>
                    <a:pt x="14011" y="28521"/>
                  </a:lnTo>
                  <a:cubicBezTo>
                    <a:pt x="15404" y="30242"/>
                    <a:pt x="16784" y="30821"/>
                    <a:pt x="18010" y="30821"/>
                  </a:cubicBezTo>
                  <a:cubicBezTo>
                    <a:pt x="20540" y="30821"/>
                    <a:pt x="22417" y="28354"/>
                    <a:pt x="22417" y="28354"/>
                  </a:cubicBezTo>
                  <a:lnTo>
                    <a:pt x="22417" y="24618"/>
                  </a:lnTo>
                  <a:cubicBezTo>
                    <a:pt x="19081" y="18614"/>
                    <a:pt x="24985" y="14978"/>
                    <a:pt x="24985" y="14978"/>
                  </a:cubicBezTo>
                  <a:cubicBezTo>
                    <a:pt x="27887" y="14344"/>
                    <a:pt x="29288" y="9941"/>
                    <a:pt x="26886" y="8040"/>
                  </a:cubicBezTo>
                  <a:cubicBezTo>
                    <a:pt x="26312" y="7579"/>
                    <a:pt x="25802" y="7404"/>
                    <a:pt x="25360" y="7404"/>
                  </a:cubicBezTo>
                  <a:cubicBezTo>
                    <a:pt x="23978" y="7404"/>
                    <a:pt x="23251" y="9107"/>
                    <a:pt x="23251" y="9107"/>
                  </a:cubicBezTo>
                  <a:cubicBezTo>
                    <a:pt x="17713" y="7039"/>
                    <a:pt x="15645" y="1"/>
                    <a:pt x="15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6188110" y="2491048"/>
              <a:ext cx="42366" cy="56241"/>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206579" y="2561176"/>
              <a:ext cx="129890" cy="73580"/>
            </a:xfrm>
            <a:custGeom>
              <a:rect b="b" l="l" r="r" t="t"/>
              <a:pathLst>
                <a:path extrusionOk="0" h="3187" w="5626">
                  <a:moveTo>
                    <a:pt x="5093" y="0"/>
                  </a:moveTo>
                  <a:cubicBezTo>
                    <a:pt x="5053" y="0"/>
                    <a:pt x="5012" y="6"/>
                    <a:pt x="4971" y="18"/>
                  </a:cubicBezTo>
                  <a:lnTo>
                    <a:pt x="468" y="1152"/>
                  </a:lnTo>
                  <a:cubicBezTo>
                    <a:pt x="134" y="1252"/>
                    <a:pt x="1" y="1619"/>
                    <a:pt x="201" y="1920"/>
                  </a:cubicBezTo>
                  <a:cubicBezTo>
                    <a:pt x="579" y="2448"/>
                    <a:pt x="1317" y="3186"/>
                    <a:pt x="2389" y="3186"/>
                  </a:cubicBezTo>
                  <a:cubicBezTo>
                    <a:pt x="2737" y="3186"/>
                    <a:pt x="3120" y="3108"/>
                    <a:pt x="3537" y="2920"/>
                  </a:cubicBezTo>
                  <a:cubicBezTo>
                    <a:pt x="4704" y="2353"/>
                    <a:pt x="5271" y="1319"/>
                    <a:pt x="5538" y="619"/>
                  </a:cubicBezTo>
                  <a:cubicBezTo>
                    <a:pt x="5626" y="297"/>
                    <a:pt x="5380" y="0"/>
                    <a:pt x="50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6435296" y="2297466"/>
              <a:ext cx="252623" cy="328881"/>
            </a:xfrm>
            <a:custGeom>
              <a:rect b="b" l="l" r="r" t="t"/>
              <a:pathLst>
                <a:path extrusionOk="0" h="14245" w="10942">
                  <a:moveTo>
                    <a:pt x="5471" y="1"/>
                  </a:moveTo>
                  <a:cubicBezTo>
                    <a:pt x="2436" y="1"/>
                    <a:pt x="1" y="3203"/>
                    <a:pt x="1" y="7139"/>
                  </a:cubicBezTo>
                  <a:cubicBezTo>
                    <a:pt x="1" y="11042"/>
                    <a:pt x="2436" y="14244"/>
                    <a:pt x="5471" y="14244"/>
                  </a:cubicBezTo>
                  <a:cubicBezTo>
                    <a:pt x="8474" y="14244"/>
                    <a:pt x="10942" y="11042"/>
                    <a:pt x="10942" y="7139"/>
                  </a:cubicBezTo>
                  <a:cubicBezTo>
                    <a:pt x="10942" y="3203"/>
                    <a:pt x="8474" y="1"/>
                    <a:pt x="54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6226618" y="1992077"/>
              <a:ext cx="385838" cy="318861"/>
            </a:xfrm>
            <a:custGeom>
              <a:rect b="b" l="l" r="r" t="t"/>
              <a:pathLst>
                <a:path extrusionOk="0" fill="none" h="13811" w="16712">
                  <a:moveTo>
                    <a:pt x="0" y="968"/>
                  </a:moveTo>
                  <a:cubicBezTo>
                    <a:pt x="2335" y="1"/>
                    <a:pt x="6638" y="1"/>
                    <a:pt x="10641" y="1369"/>
                  </a:cubicBezTo>
                  <a:cubicBezTo>
                    <a:pt x="16712" y="3403"/>
                    <a:pt x="15678" y="11643"/>
                    <a:pt x="15278" y="13811"/>
                  </a:cubicBezTo>
                </a:path>
              </a:pathLst>
            </a:custGeom>
            <a:noFill/>
            <a:ln cap="rnd" cmpd="sng" w="216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6241232" y="2700138"/>
              <a:ext cx="93989" cy="54025"/>
            </a:xfrm>
            <a:custGeom>
              <a:rect b="b" l="l" r="r" t="t"/>
              <a:pathLst>
                <a:path extrusionOk="0" h="2340" w="4071">
                  <a:moveTo>
                    <a:pt x="3151" y="0"/>
                  </a:moveTo>
                  <a:cubicBezTo>
                    <a:pt x="3069" y="0"/>
                    <a:pt x="2985" y="13"/>
                    <a:pt x="2903" y="38"/>
                  </a:cubicBezTo>
                  <a:lnTo>
                    <a:pt x="668" y="705"/>
                  </a:lnTo>
                  <a:cubicBezTo>
                    <a:pt x="268" y="872"/>
                    <a:pt x="1" y="1305"/>
                    <a:pt x="134" y="1739"/>
                  </a:cubicBezTo>
                  <a:cubicBezTo>
                    <a:pt x="268" y="2106"/>
                    <a:pt x="568" y="2340"/>
                    <a:pt x="935" y="2340"/>
                  </a:cubicBezTo>
                  <a:cubicBezTo>
                    <a:pt x="1002" y="2340"/>
                    <a:pt x="1102" y="2306"/>
                    <a:pt x="1168" y="2306"/>
                  </a:cubicBezTo>
                  <a:lnTo>
                    <a:pt x="3370" y="1606"/>
                  </a:lnTo>
                  <a:cubicBezTo>
                    <a:pt x="3804" y="1472"/>
                    <a:pt x="4070" y="1005"/>
                    <a:pt x="3937" y="572"/>
                  </a:cubicBezTo>
                  <a:cubicBezTo>
                    <a:pt x="3829" y="220"/>
                    <a:pt x="3502" y="0"/>
                    <a:pt x="3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6313631" y="2575472"/>
              <a:ext cx="248006" cy="143281"/>
            </a:xfrm>
            <a:custGeom>
              <a:rect b="b" l="l" r="r" t="t"/>
              <a:pathLst>
                <a:path extrusionOk="0" fill="none" h="6206" w="10742">
                  <a:moveTo>
                    <a:pt x="10741" y="1"/>
                  </a:moveTo>
                  <a:lnTo>
                    <a:pt x="10041" y="2636"/>
                  </a:lnTo>
                  <a:cubicBezTo>
                    <a:pt x="9874" y="3303"/>
                    <a:pt x="9374" y="3803"/>
                    <a:pt x="8707" y="3970"/>
                  </a:cubicBezTo>
                  <a:lnTo>
                    <a:pt x="0" y="6205"/>
                  </a:lnTo>
                </a:path>
              </a:pathLst>
            </a:custGeom>
            <a:noFill/>
            <a:ln cap="rnd" cmpd="sng" w="216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6486132" y="2348302"/>
              <a:ext cx="150969" cy="227204"/>
            </a:xfrm>
            <a:custGeom>
              <a:rect b="b" l="l" r="r" t="t"/>
              <a:pathLst>
                <a:path extrusionOk="0" h="9841" w="6539">
                  <a:moveTo>
                    <a:pt x="3269" y="0"/>
                  </a:moveTo>
                  <a:cubicBezTo>
                    <a:pt x="1468" y="0"/>
                    <a:pt x="0" y="2202"/>
                    <a:pt x="0" y="4937"/>
                  </a:cubicBezTo>
                  <a:cubicBezTo>
                    <a:pt x="0" y="7639"/>
                    <a:pt x="1468" y="9841"/>
                    <a:pt x="3269" y="9841"/>
                  </a:cubicBezTo>
                  <a:cubicBezTo>
                    <a:pt x="5071" y="9841"/>
                    <a:pt x="6538" y="7639"/>
                    <a:pt x="6538" y="4937"/>
                  </a:cubicBezTo>
                  <a:cubicBezTo>
                    <a:pt x="6538" y="2202"/>
                    <a:pt x="5071" y="0"/>
                    <a:pt x="3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6288213" y="2771845"/>
              <a:ext cx="65476" cy="2332"/>
            </a:xfrm>
            <a:custGeom>
              <a:rect b="b" l="l" r="r" t="t"/>
              <a:pathLst>
                <a:path extrusionOk="0" fill="none" h="101" w="2836">
                  <a:moveTo>
                    <a:pt x="1" y="1"/>
                  </a:moveTo>
                  <a:cubicBezTo>
                    <a:pt x="1" y="1"/>
                    <a:pt x="1368" y="101"/>
                    <a:pt x="2836" y="67"/>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4440749" y="4432168"/>
              <a:ext cx="3909984" cy="23"/>
            </a:xfrm>
            <a:custGeom>
              <a:rect b="b" l="l" r="r" t="t"/>
              <a:pathLst>
                <a:path extrusionOk="0" fill="none" h="1" w="169355">
                  <a:moveTo>
                    <a:pt x="1" y="1"/>
                  </a:moveTo>
                  <a:lnTo>
                    <a:pt x="169355"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6955112" y="1352573"/>
              <a:ext cx="368915" cy="334792"/>
            </a:xfrm>
            <a:custGeom>
              <a:rect b="b" l="l" r="r" t="t"/>
              <a:pathLst>
                <a:path extrusionOk="0" h="14501" w="15979">
                  <a:moveTo>
                    <a:pt x="8003" y="0"/>
                  </a:moveTo>
                  <a:cubicBezTo>
                    <a:pt x="7443" y="0"/>
                    <a:pt x="6874" y="65"/>
                    <a:pt x="6305" y="202"/>
                  </a:cubicBezTo>
                  <a:cubicBezTo>
                    <a:pt x="2435" y="1102"/>
                    <a:pt x="0" y="5038"/>
                    <a:pt x="934" y="8908"/>
                  </a:cubicBezTo>
                  <a:cubicBezTo>
                    <a:pt x="1736" y="12257"/>
                    <a:pt x="4724" y="14501"/>
                    <a:pt x="8022" y="14501"/>
                  </a:cubicBezTo>
                  <a:cubicBezTo>
                    <a:pt x="8567" y="14501"/>
                    <a:pt x="9120" y="14439"/>
                    <a:pt x="9674" y="14312"/>
                  </a:cubicBezTo>
                  <a:cubicBezTo>
                    <a:pt x="13577" y="13378"/>
                    <a:pt x="15978" y="9475"/>
                    <a:pt x="15044" y="5572"/>
                  </a:cubicBezTo>
                  <a:cubicBezTo>
                    <a:pt x="14247" y="2239"/>
                    <a:pt x="11283" y="0"/>
                    <a:pt x="8003"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4702595" y="3216187"/>
              <a:ext cx="410496" cy="318861"/>
            </a:xfrm>
            <a:custGeom>
              <a:rect b="b" l="l" r="r" t="t"/>
              <a:pathLst>
                <a:path extrusionOk="0" fill="none" h="13811" w="17780">
                  <a:moveTo>
                    <a:pt x="17780" y="8407"/>
                  </a:moveTo>
                  <a:cubicBezTo>
                    <a:pt x="15745" y="3970"/>
                    <a:pt x="13677" y="1335"/>
                    <a:pt x="12576" y="2002"/>
                  </a:cubicBezTo>
                  <a:cubicBezTo>
                    <a:pt x="11475" y="2669"/>
                    <a:pt x="12542" y="5338"/>
                    <a:pt x="12542" y="5338"/>
                  </a:cubicBezTo>
                  <a:cubicBezTo>
                    <a:pt x="12542" y="5338"/>
                    <a:pt x="7906" y="1802"/>
                    <a:pt x="6238" y="901"/>
                  </a:cubicBezTo>
                  <a:cubicBezTo>
                    <a:pt x="4570" y="1"/>
                    <a:pt x="3870" y="2202"/>
                    <a:pt x="4870" y="2970"/>
                  </a:cubicBezTo>
                  <a:cubicBezTo>
                    <a:pt x="4870" y="2970"/>
                    <a:pt x="2869" y="1669"/>
                    <a:pt x="2135" y="2836"/>
                  </a:cubicBezTo>
                  <a:cubicBezTo>
                    <a:pt x="1368" y="4037"/>
                    <a:pt x="3169" y="5138"/>
                    <a:pt x="3169" y="5138"/>
                  </a:cubicBezTo>
                  <a:cubicBezTo>
                    <a:pt x="3169" y="5138"/>
                    <a:pt x="1601" y="4170"/>
                    <a:pt x="901" y="5338"/>
                  </a:cubicBezTo>
                  <a:cubicBezTo>
                    <a:pt x="0" y="6806"/>
                    <a:pt x="5738" y="10508"/>
                    <a:pt x="5738" y="10508"/>
                  </a:cubicBezTo>
                  <a:cubicBezTo>
                    <a:pt x="5738" y="10508"/>
                    <a:pt x="4136" y="10208"/>
                    <a:pt x="2869" y="10208"/>
                  </a:cubicBezTo>
                  <a:cubicBezTo>
                    <a:pt x="1601" y="10175"/>
                    <a:pt x="1334" y="11809"/>
                    <a:pt x="2502" y="12143"/>
                  </a:cubicBezTo>
                  <a:cubicBezTo>
                    <a:pt x="3669" y="12443"/>
                    <a:pt x="5904" y="12677"/>
                    <a:pt x="6605" y="13811"/>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4814240" y="3284731"/>
              <a:ext cx="126335" cy="97060"/>
            </a:xfrm>
            <a:custGeom>
              <a:rect b="b" l="l" r="r" t="t"/>
              <a:pathLst>
                <a:path extrusionOk="0" fill="none" h="4204" w="5472">
                  <a:moveTo>
                    <a:pt x="1" y="1"/>
                  </a:moveTo>
                  <a:cubicBezTo>
                    <a:pt x="1" y="1"/>
                    <a:pt x="3270" y="2035"/>
                    <a:pt x="5472" y="4204"/>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6064825" y="2505975"/>
              <a:ext cx="65100" cy="6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6368626" y="2505975"/>
              <a:ext cx="65100" cy="6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3"/>
            <p:cNvGrpSpPr/>
            <p:nvPr/>
          </p:nvGrpSpPr>
          <p:grpSpPr>
            <a:xfrm>
              <a:off x="6116000" y="2335217"/>
              <a:ext cx="252617" cy="150618"/>
              <a:chOff x="6616252" y="1448260"/>
              <a:chExt cx="230070" cy="137162"/>
            </a:xfrm>
          </p:grpSpPr>
          <p:grpSp>
            <p:nvGrpSpPr>
              <p:cNvPr id="302" name="Google Shape;302;p23"/>
              <p:cNvGrpSpPr/>
              <p:nvPr/>
            </p:nvGrpSpPr>
            <p:grpSpPr>
              <a:xfrm flipH="1">
                <a:off x="6616252" y="1448260"/>
                <a:ext cx="230070" cy="137162"/>
                <a:chOff x="2291196" y="1570949"/>
                <a:chExt cx="390611" cy="232873"/>
              </a:xfrm>
            </p:grpSpPr>
            <p:sp>
              <p:nvSpPr>
                <p:cNvPr id="303" name="Google Shape;303;p23"/>
                <p:cNvSpPr/>
                <p:nvPr/>
              </p:nvSpPr>
              <p:spPr>
                <a:xfrm flipH="1">
                  <a:off x="2353660" y="1716544"/>
                  <a:ext cx="58809" cy="87278"/>
                </a:xfrm>
                <a:custGeom>
                  <a:rect b="b" l="l" r="r" t="t"/>
                  <a:pathLst>
                    <a:path extrusionOk="0" h="3170" w="2136">
                      <a:moveTo>
                        <a:pt x="1068" y="1"/>
                      </a:moveTo>
                      <a:cubicBezTo>
                        <a:pt x="467" y="1"/>
                        <a:pt x="0" y="468"/>
                        <a:pt x="0" y="1068"/>
                      </a:cubicBezTo>
                      <a:lnTo>
                        <a:pt x="0" y="2069"/>
                      </a:lnTo>
                      <a:cubicBezTo>
                        <a:pt x="0" y="2669"/>
                        <a:pt x="467" y="3170"/>
                        <a:pt x="1068" y="3170"/>
                      </a:cubicBezTo>
                      <a:cubicBezTo>
                        <a:pt x="1668" y="3170"/>
                        <a:pt x="2135" y="2669"/>
                        <a:pt x="2135" y="2069"/>
                      </a:cubicBezTo>
                      <a:lnTo>
                        <a:pt x="2135" y="1068"/>
                      </a:lnTo>
                      <a:cubicBezTo>
                        <a:pt x="2135" y="468"/>
                        <a:pt x="1668" y="1"/>
                        <a:pt x="1068"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rot="-6266359">
                  <a:off x="2563210" y="1584288"/>
                  <a:ext cx="107865" cy="106341"/>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rot="6266359">
                  <a:off x="2301929" y="1584288"/>
                  <a:ext cx="107865" cy="106341"/>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3"/>
              <p:cNvSpPr/>
              <p:nvPr/>
            </p:nvSpPr>
            <p:spPr>
              <a:xfrm>
                <a:off x="6616348" y="1533936"/>
                <a:ext cx="34635" cy="51402"/>
              </a:xfrm>
              <a:custGeom>
                <a:rect b="b" l="l" r="r" t="t"/>
                <a:pathLst>
                  <a:path extrusionOk="0" h="3170" w="2136">
                    <a:moveTo>
                      <a:pt x="1068" y="1"/>
                    </a:moveTo>
                    <a:cubicBezTo>
                      <a:pt x="467" y="1"/>
                      <a:pt x="0" y="468"/>
                      <a:pt x="0" y="1068"/>
                    </a:cubicBezTo>
                    <a:lnTo>
                      <a:pt x="0" y="2069"/>
                    </a:lnTo>
                    <a:cubicBezTo>
                      <a:pt x="0" y="2669"/>
                      <a:pt x="467" y="3170"/>
                      <a:pt x="1068" y="3170"/>
                    </a:cubicBezTo>
                    <a:cubicBezTo>
                      <a:pt x="1668" y="3170"/>
                      <a:pt x="2135" y="2669"/>
                      <a:pt x="2135" y="2069"/>
                    </a:cubicBezTo>
                    <a:lnTo>
                      <a:pt x="2135" y="1068"/>
                    </a:lnTo>
                    <a:cubicBezTo>
                      <a:pt x="2135" y="468"/>
                      <a:pt x="1668" y="1"/>
                      <a:pt x="1068"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 name="Google Shape;307;p23"/>
          <p:cNvSpPr txBox="1"/>
          <p:nvPr>
            <p:ph type="ctrTitle"/>
          </p:nvPr>
        </p:nvSpPr>
        <p:spPr>
          <a:xfrm>
            <a:off x="-53875" y="1333775"/>
            <a:ext cx="5574000" cy="20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4"/>
                </a:solidFill>
              </a:rPr>
              <a:t>AIML ST1511</a:t>
            </a:r>
            <a:endParaRPr sz="3000">
              <a:solidFill>
                <a:schemeClr val="accent4"/>
              </a:solidFill>
            </a:endParaRPr>
          </a:p>
          <a:p>
            <a:pPr indent="0" lvl="0" marL="0" rtl="0" algn="ctr">
              <a:spcBef>
                <a:spcPts val="0"/>
              </a:spcBef>
              <a:spcAft>
                <a:spcPts val="0"/>
              </a:spcAft>
              <a:buNone/>
            </a:pPr>
            <a:r>
              <a:rPr lang="en" sz="3000">
                <a:solidFill>
                  <a:schemeClr val="accent4"/>
                </a:solidFill>
              </a:rPr>
              <a:t>Unsupervised Learning </a:t>
            </a:r>
            <a:endParaRPr sz="3000">
              <a:solidFill>
                <a:schemeClr val="accent4"/>
              </a:solidFill>
            </a:endParaRPr>
          </a:p>
          <a:p>
            <a:pPr indent="0" lvl="0" marL="0" rtl="0" algn="ctr">
              <a:spcBef>
                <a:spcPts val="0"/>
              </a:spcBef>
              <a:spcAft>
                <a:spcPts val="0"/>
              </a:spcAft>
              <a:buNone/>
            </a:pPr>
            <a:r>
              <a:rPr lang="en" sz="3600">
                <a:solidFill>
                  <a:schemeClr val="accent4"/>
                </a:solidFill>
              </a:rPr>
              <a:t>Managing and Retaining </a:t>
            </a:r>
            <a:endParaRPr sz="3600">
              <a:solidFill>
                <a:schemeClr val="accent4"/>
              </a:solidFill>
            </a:endParaRPr>
          </a:p>
          <a:p>
            <a:pPr indent="0" lvl="0" marL="0" rtl="0" algn="ctr">
              <a:spcBef>
                <a:spcPts val="0"/>
              </a:spcBef>
              <a:spcAft>
                <a:spcPts val="0"/>
              </a:spcAft>
              <a:buNone/>
            </a:pPr>
            <a:r>
              <a:rPr lang="en" sz="4800">
                <a:solidFill>
                  <a:schemeClr val="accent2"/>
                </a:solidFill>
              </a:rPr>
              <a:t>·Employees</a:t>
            </a:r>
            <a:r>
              <a:rPr lang="en" sz="4800">
                <a:solidFill>
                  <a:schemeClr val="accent2"/>
                </a:solidFill>
              </a:rPr>
              <a:t>·</a:t>
            </a:r>
            <a:endParaRPr sz="48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pic>
        <p:nvPicPr>
          <p:cNvPr id="426" name="Google Shape;426;p32"/>
          <p:cNvPicPr preferRelativeResize="0"/>
          <p:nvPr/>
        </p:nvPicPr>
        <p:blipFill>
          <a:blip r:embed="rId3">
            <a:alphaModFix/>
          </a:blip>
          <a:stretch>
            <a:fillRect/>
          </a:stretch>
        </p:blipFill>
        <p:spPr>
          <a:xfrm>
            <a:off x="1914513" y="2609846"/>
            <a:ext cx="7229475" cy="2533650"/>
          </a:xfrm>
          <a:prstGeom prst="rect">
            <a:avLst/>
          </a:prstGeom>
          <a:noFill/>
          <a:ln>
            <a:noFill/>
          </a:ln>
        </p:spPr>
      </p:pic>
      <p:sp>
        <p:nvSpPr>
          <p:cNvPr id="427" name="Google Shape;427;p32"/>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chemeClr val="dk1"/>
                </a:solidFill>
              </a:rPr>
              <a:t>We can see that the data is skewed and there are also outliers in the boxplots shown. This suggest that we will need to standardise the data</a:t>
            </a:r>
            <a:endParaRPr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pic>
        <p:nvPicPr>
          <p:cNvPr id="433" name="Google Shape;433;p33"/>
          <p:cNvPicPr preferRelativeResize="0"/>
          <p:nvPr/>
        </p:nvPicPr>
        <p:blipFill>
          <a:blip r:embed="rId3">
            <a:alphaModFix/>
          </a:blip>
          <a:stretch>
            <a:fillRect/>
          </a:stretch>
        </p:blipFill>
        <p:spPr>
          <a:xfrm>
            <a:off x="1769488" y="1196121"/>
            <a:ext cx="5605019" cy="37642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pic>
        <p:nvPicPr>
          <p:cNvPr id="439" name="Google Shape;439;p34"/>
          <p:cNvPicPr preferRelativeResize="0"/>
          <p:nvPr/>
        </p:nvPicPr>
        <p:blipFill rotWithShape="1">
          <a:blip r:embed="rId3">
            <a:alphaModFix/>
          </a:blip>
          <a:srcRect b="15540" l="0" r="0" t="0"/>
          <a:stretch/>
        </p:blipFill>
        <p:spPr>
          <a:xfrm>
            <a:off x="766985" y="1217350"/>
            <a:ext cx="4141289" cy="3926151"/>
          </a:xfrm>
          <a:prstGeom prst="rect">
            <a:avLst/>
          </a:prstGeom>
          <a:noFill/>
          <a:ln>
            <a:noFill/>
          </a:ln>
        </p:spPr>
      </p:pic>
      <p:sp>
        <p:nvSpPr>
          <p:cNvPr id="440" name="Google Shape;440;p34"/>
          <p:cNvSpPr txBox="1"/>
          <p:nvPr>
            <p:ph idx="4294967295" type="body"/>
          </p:nvPr>
        </p:nvSpPr>
        <p:spPr>
          <a:xfrm>
            <a:off x="4908275" y="1291950"/>
            <a:ext cx="3625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Summary</a:t>
            </a:r>
            <a:endParaRPr/>
          </a:p>
          <a:p>
            <a:pPr indent="-317500" lvl="0" marL="457200" rtl="0" algn="l">
              <a:lnSpc>
                <a:spcPct val="115000"/>
              </a:lnSpc>
              <a:spcBef>
                <a:spcPts val="1600"/>
              </a:spcBef>
              <a:spcAft>
                <a:spcPts val="0"/>
              </a:spcAft>
              <a:buSzPts val="1400"/>
              <a:buChar char="●"/>
            </a:pPr>
            <a:r>
              <a:rPr lang="en"/>
              <a:t>Overall, there are more male employee compare to female employee.</a:t>
            </a:r>
            <a:endParaRPr/>
          </a:p>
          <a:p>
            <a:pPr indent="-317500" lvl="0" marL="457200" rtl="0" algn="l">
              <a:lnSpc>
                <a:spcPct val="115000"/>
              </a:lnSpc>
              <a:spcBef>
                <a:spcPts val="0"/>
              </a:spcBef>
              <a:spcAft>
                <a:spcPts val="0"/>
              </a:spcAft>
              <a:buSzPts val="1400"/>
              <a:buChar char="●"/>
            </a:pPr>
            <a:r>
              <a:rPr lang="en"/>
              <a:t>The difference in margin is not so significant to consider the class to be imbalanced</a:t>
            </a:r>
            <a:endParaRPr sz="1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sp>
        <p:nvSpPr>
          <p:cNvPr id="446" name="Google Shape;446;p35"/>
          <p:cNvSpPr txBox="1"/>
          <p:nvPr>
            <p:ph idx="4294967295" type="body"/>
          </p:nvPr>
        </p:nvSpPr>
        <p:spPr>
          <a:xfrm>
            <a:off x="4908275" y="1291950"/>
            <a:ext cx="3625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Summary</a:t>
            </a:r>
            <a:endParaRPr/>
          </a:p>
          <a:p>
            <a:pPr indent="-317500" lvl="0" marL="457200" rtl="0" algn="l">
              <a:lnSpc>
                <a:spcPct val="115000"/>
              </a:lnSpc>
              <a:spcBef>
                <a:spcPts val="1600"/>
              </a:spcBef>
              <a:spcAft>
                <a:spcPts val="0"/>
              </a:spcAft>
              <a:buSzPts val="1400"/>
              <a:buChar char="●"/>
            </a:pPr>
            <a:r>
              <a:rPr lang="en"/>
              <a:t>Overall, there is a minority in people who resign and not stay in the job.</a:t>
            </a:r>
            <a:endParaRPr/>
          </a:p>
          <a:p>
            <a:pPr indent="-317500" lvl="0" marL="457200" rtl="0" algn="l">
              <a:lnSpc>
                <a:spcPct val="115000"/>
              </a:lnSpc>
              <a:spcBef>
                <a:spcPts val="0"/>
              </a:spcBef>
              <a:spcAft>
                <a:spcPts val="0"/>
              </a:spcAft>
              <a:buSzPts val="1400"/>
              <a:buChar char="●"/>
            </a:pPr>
            <a:r>
              <a:rPr lang="en"/>
              <a:t>84% of the employees in the dataset have not left the company.</a:t>
            </a:r>
            <a:endParaRPr sz="1400">
              <a:solidFill>
                <a:schemeClr val="dk1"/>
              </a:solidFill>
            </a:endParaRPr>
          </a:p>
        </p:txBody>
      </p:sp>
      <p:pic>
        <p:nvPicPr>
          <p:cNvPr id="447" name="Google Shape;447;p35"/>
          <p:cNvPicPr preferRelativeResize="0"/>
          <p:nvPr/>
        </p:nvPicPr>
        <p:blipFill rotWithShape="1">
          <a:blip r:embed="rId3">
            <a:alphaModFix/>
          </a:blip>
          <a:srcRect b="22821" l="0" r="0" t="0"/>
          <a:stretch/>
        </p:blipFill>
        <p:spPr>
          <a:xfrm>
            <a:off x="766975" y="1217350"/>
            <a:ext cx="4141300" cy="39299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sp>
        <p:nvSpPr>
          <p:cNvPr id="453" name="Google Shape;453;p36"/>
          <p:cNvSpPr txBox="1"/>
          <p:nvPr>
            <p:ph idx="4294967295" type="body"/>
          </p:nvPr>
        </p:nvSpPr>
        <p:spPr>
          <a:xfrm>
            <a:off x="4908275" y="1291950"/>
            <a:ext cx="3625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Summary</a:t>
            </a:r>
            <a:endParaRPr/>
          </a:p>
          <a:p>
            <a:pPr indent="-317500" lvl="0" marL="457200" rtl="0" algn="l">
              <a:lnSpc>
                <a:spcPct val="115000"/>
              </a:lnSpc>
              <a:spcBef>
                <a:spcPts val="1600"/>
              </a:spcBef>
              <a:spcAft>
                <a:spcPts val="0"/>
              </a:spcAft>
              <a:buSzPts val="1400"/>
              <a:buChar char="●"/>
            </a:pPr>
            <a:r>
              <a:rPr lang="en"/>
              <a:t>Most employees are in their 30s with 35 year old's having the highest count and lowest are people at around the age 60 or less than 20.</a:t>
            </a:r>
            <a:endParaRPr sz="1400">
              <a:solidFill>
                <a:schemeClr val="dk1"/>
              </a:solidFill>
            </a:endParaRPr>
          </a:p>
        </p:txBody>
      </p:sp>
      <p:pic>
        <p:nvPicPr>
          <p:cNvPr id="454" name="Google Shape;454;p36"/>
          <p:cNvPicPr preferRelativeResize="0"/>
          <p:nvPr/>
        </p:nvPicPr>
        <p:blipFill>
          <a:blip r:embed="rId3">
            <a:alphaModFix/>
          </a:blip>
          <a:stretch>
            <a:fillRect/>
          </a:stretch>
        </p:blipFill>
        <p:spPr>
          <a:xfrm>
            <a:off x="766975" y="1217350"/>
            <a:ext cx="4141300" cy="39549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Bivariate Analysis ·</a:t>
            </a:r>
            <a:endParaRPr/>
          </a:p>
        </p:txBody>
      </p:sp>
      <p:sp>
        <p:nvSpPr>
          <p:cNvPr id="460" name="Google Shape;460;p37"/>
          <p:cNvSpPr txBox="1"/>
          <p:nvPr>
            <p:ph idx="4294967295" type="body"/>
          </p:nvPr>
        </p:nvSpPr>
        <p:spPr>
          <a:xfrm>
            <a:off x="4908275" y="1291950"/>
            <a:ext cx="3625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Summary</a:t>
            </a:r>
            <a:endParaRPr/>
          </a:p>
          <a:p>
            <a:pPr indent="-317500" lvl="0" marL="457200" rtl="0" algn="l">
              <a:lnSpc>
                <a:spcPct val="115000"/>
              </a:lnSpc>
              <a:spcBef>
                <a:spcPts val="0"/>
              </a:spcBef>
              <a:spcAft>
                <a:spcPts val="0"/>
              </a:spcAft>
              <a:buSzPts val="1400"/>
              <a:buChar char="●"/>
            </a:pPr>
            <a:r>
              <a:rPr lang="en"/>
              <a:t>Most resignation are from the research &amp; development department only for sales department to come second by a small margin. HUman resources has the least number of resignation. But we need to keep in mind that R&amp;D has a lot more employees than sales and HR.</a:t>
            </a:r>
            <a:endParaRPr/>
          </a:p>
          <a:p>
            <a:pPr indent="-317500" lvl="0" marL="457200" rtl="0" algn="l">
              <a:lnSpc>
                <a:spcPct val="115000"/>
              </a:lnSpc>
              <a:spcBef>
                <a:spcPts val="0"/>
              </a:spcBef>
              <a:spcAft>
                <a:spcPts val="0"/>
              </a:spcAft>
              <a:buSzPts val="1400"/>
              <a:buChar char="●"/>
            </a:pPr>
            <a:r>
              <a:rPr lang="en"/>
              <a:t>If we considered percentage of resignation per department, we would see that the HR department has most resignation.</a:t>
            </a:r>
            <a:endParaRPr/>
          </a:p>
        </p:txBody>
      </p:sp>
      <p:pic>
        <p:nvPicPr>
          <p:cNvPr id="461" name="Google Shape;461;p37"/>
          <p:cNvPicPr preferRelativeResize="0"/>
          <p:nvPr/>
        </p:nvPicPr>
        <p:blipFill>
          <a:blip r:embed="rId3">
            <a:alphaModFix/>
          </a:blip>
          <a:stretch>
            <a:fillRect/>
          </a:stretch>
        </p:blipFill>
        <p:spPr>
          <a:xfrm>
            <a:off x="766975" y="1217350"/>
            <a:ext cx="4090381" cy="392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Bivariate Analysis ·</a:t>
            </a:r>
            <a:endParaRPr/>
          </a:p>
        </p:txBody>
      </p:sp>
      <p:sp>
        <p:nvSpPr>
          <p:cNvPr id="467" name="Google Shape;467;p38"/>
          <p:cNvSpPr txBox="1"/>
          <p:nvPr>
            <p:ph idx="4294967295" type="body"/>
          </p:nvPr>
        </p:nvSpPr>
        <p:spPr>
          <a:xfrm>
            <a:off x="4908275" y="1291950"/>
            <a:ext cx="3625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Summary</a:t>
            </a:r>
            <a:endParaRPr/>
          </a:p>
          <a:p>
            <a:pPr indent="-317500" lvl="0" marL="457200" rtl="0" algn="l">
              <a:lnSpc>
                <a:spcPct val="115000"/>
              </a:lnSpc>
              <a:spcBef>
                <a:spcPts val="0"/>
              </a:spcBef>
              <a:spcAft>
                <a:spcPts val="0"/>
              </a:spcAft>
              <a:buSzPts val="1400"/>
              <a:buChar char="●"/>
            </a:pPr>
            <a:r>
              <a:rPr lang="en"/>
              <a:t>There are more males in the organisation than females, so resignation are higher but slightly. Therefore, gender is not a significant a factor behind resignation status.</a:t>
            </a:r>
            <a:endParaRPr/>
          </a:p>
        </p:txBody>
      </p:sp>
      <p:pic>
        <p:nvPicPr>
          <p:cNvPr id="468" name="Google Shape;468;p38"/>
          <p:cNvPicPr preferRelativeResize="0"/>
          <p:nvPr/>
        </p:nvPicPr>
        <p:blipFill>
          <a:blip r:embed="rId3">
            <a:alphaModFix/>
          </a:blip>
          <a:stretch>
            <a:fillRect/>
          </a:stretch>
        </p:blipFill>
        <p:spPr>
          <a:xfrm>
            <a:off x="766976" y="1217350"/>
            <a:ext cx="4026631" cy="392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Bivariate Analysis ·</a:t>
            </a:r>
            <a:endParaRPr/>
          </a:p>
        </p:txBody>
      </p:sp>
      <p:pic>
        <p:nvPicPr>
          <p:cNvPr id="474" name="Google Shape;474;p39"/>
          <p:cNvPicPr preferRelativeResize="0"/>
          <p:nvPr/>
        </p:nvPicPr>
        <p:blipFill>
          <a:blip r:embed="rId3">
            <a:alphaModFix/>
          </a:blip>
          <a:stretch>
            <a:fillRect/>
          </a:stretch>
        </p:blipFill>
        <p:spPr>
          <a:xfrm>
            <a:off x="4926825" y="1074475"/>
            <a:ext cx="4217175" cy="4102675"/>
          </a:xfrm>
          <a:prstGeom prst="rect">
            <a:avLst/>
          </a:prstGeom>
          <a:noFill/>
          <a:ln>
            <a:noFill/>
          </a:ln>
        </p:spPr>
      </p:pic>
      <p:sp>
        <p:nvSpPr>
          <p:cNvPr id="475" name="Google Shape;475;p39"/>
          <p:cNvSpPr txBox="1"/>
          <p:nvPr>
            <p:ph idx="1" type="body"/>
          </p:nvPr>
        </p:nvSpPr>
        <p:spPr>
          <a:xfrm>
            <a:off x="305400" y="1302150"/>
            <a:ext cx="462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To confirm any correlation between the different features, we will make use of Pearson’s r correlation coefficient. </a:t>
            </a:r>
            <a:endParaRPr sz="1000"/>
          </a:p>
          <a:p>
            <a:pPr indent="0" lvl="0" marL="0" rtl="0" algn="l">
              <a:spcBef>
                <a:spcPts val="1600"/>
              </a:spcBef>
              <a:spcAft>
                <a:spcPts val="0"/>
              </a:spcAft>
              <a:buNone/>
            </a:pPr>
            <a:r>
              <a:rPr lang="en" sz="1000"/>
              <a:t>Note: However, the Pearson's r Correlation is unable to calculate the correlation between qualitative data like Job Function. </a:t>
            </a:r>
            <a:endParaRPr sz="1000"/>
          </a:p>
          <a:p>
            <a:pPr indent="-292100" lvl="0" marL="457200" rtl="0" algn="l">
              <a:spcBef>
                <a:spcPts val="1600"/>
              </a:spcBef>
              <a:spcAft>
                <a:spcPts val="0"/>
              </a:spcAft>
              <a:buSzPts val="1000"/>
              <a:buChar char="●"/>
            </a:pPr>
            <a:r>
              <a:rPr lang="en" sz="1000"/>
              <a:t>Most variables have little to no linear correlation between variables. There is no pattern in the scatterplot between variables.</a:t>
            </a:r>
            <a:endParaRPr sz="1000"/>
          </a:p>
          <a:p>
            <a:pPr indent="-292100" lvl="0" marL="457200" rtl="0" algn="l">
              <a:spcBef>
                <a:spcPts val="0"/>
              </a:spcBef>
              <a:spcAft>
                <a:spcPts val="0"/>
              </a:spcAft>
              <a:buSzPts val="1000"/>
              <a:buChar char="●"/>
            </a:pPr>
            <a:r>
              <a:rPr lang="en" sz="1000"/>
              <a:t>Age vs Salary; 0.5 r value indicates there is a moderate positive correlation between age and salary. A "cone" shape pattern that can be seen from the scatterplot which indicates that there is a larger variation of salary when you are older.</a:t>
            </a:r>
            <a:endParaRPr sz="1000"/>
          </a:p>
          <a:p>
            <a:pPr indent="-292100" lvl="0" marL="457200" rtl="0" algn="l">
              <a:spcBef>
                <a:spcPts val="0"/>
              </a:spcBef>
              <a:spcAft>
                <a:spcPts val="0"/>
              </a:spcAft>
              <a:buSzPts val="1000"/>
              <a:buChar char="●"/>
            </a:pPr>
            <a:r>
              <a:rPr lang="en" sz="1000"/>
              <a:t>Length of Service vs Salary; 0.51 r value indicates that there is a moderate positive correlation between length of service and salary. A clear cluster in the length of service vs salary where salary is at a range from around $3000 to $7500 and length of service is at range from 5 to 10 years.</a:t>
            </a:r>
            <a:endParaRPr sz="1000"/>
          </a:p>
          <a:p>
            <a:pPr indent="-292100" lvl="0" marL="457200" rtl="0" algn="l">
              <a:spcBef>
                <a:spcPts val="0"/>
              </a:spcBef>
              <a:spcAft>
                <a:spcPts val="0"/>
              </a:spcAft>
              <a:buSzPts val="1000"/>
              <a:buChar char="●"/>
            </a:pPr>
            <a:r>
              <a:rPr lang="en" sz="1000"/>
              <a:t>Age vs Length of Service; 0.31 r value indicates that there is a weak positive correlation between age and length of service. As the older you are, one is more likely to serve in the company longer.</a:t>
            </a:r>
            <a:endParaRPr sz="1000"/>
          </a:p>
          <a:p>
            <a:pPr indent="0" lvl="0" marL="0" rtl="0" algn="l">
              <a:spcBef>
                <a:spcPts val="1600"/>
              </a:spcBef>
              <a:spcAft>
                <a:spcPts val="160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Bivariate Analysis ·</a:t>
            </a:r>
            <a:endParaRPr/>
          </a:p>
        </p:txBody>
      </p:sp>
      <p:sp>
        <p:nvSpPr>
          <p:cNvPr id="481" name="Google Shape;481;p40"/>
          <p:cNvSpPr txBox="1"/>
          <p:nvPr>
            <p:ph idx="1" type="body"/>
          </p:nvPr>
        </p:nvSpPr>
        <p:spPr>
          <a:xfrm>
            <a:off x="305400" y="1302150"/>
            <a:ext cx="4443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look through the different plots to find obvious clusters</a:t>
            </a:r>
            <a:endParaRPr/>
          </a:p>
          <a:p>
            <a:pPr indent="-317500" lvl="0" marL="457200" rtl="0" algn="l">
              <a:spcBef>
                <a:spcPts val="1600"/>
              </a:spcBef>
              <a:spcAft>
                <a:spcPts val="0"/>
              </a:spcAft>
              <a:buSzPts val="1400"/>
              <a:buChar char="●"/>
            </a:pPr>
            <a:r>
              <a:rPr lang="en"/>
              <a:t>There are no clear clusters that formed which means some feature selection and engineering will need to be done</a:t>
            </a:r>
            <a:endParaRPr/>
          </a:p>
          <a:p>
            <a:pPr indent="-317500" lvl="0" marL="457200" rtl="0" algn="l">
              <a:spcBef>
                <a:spcPts val="0"/>
              </a:spcBef>
              <a:spcAft>
                <a:spcPts val="0"/>
              </a:spcAft>
              <a:buSzPts val="1400"/>
              <a:buChar char="●"/>
            </a:pPr>
            <a:r>
              <a:rPr lang="en"/>
              <a:t>Certain variables as mentioned in the correlation section has a slight linear relationship. One example is Age vs Length of Service</a:t>
            </a:r>
            <a:endParaRPr/>
          </a:p>
        </p:txBody>
      </p:sp>
      <p:pic>
        <p:nvPicPr>
          <p:cNvPr id="482" name="Google Shape;482;p40"/>
          <p:cNvPicPr preferRelativeResize="0"/>
          <p:nvPr/>
        </p:nvPicPr>
        <p:blipFill>
          <a:blip r:embed="rId3">
            <a:alphaModFix/>
          </a:blip>
          <a:stretch>
            <a:fillRect/>
          </a:stretch>
        </p:blipFill>
        <p:spPr>
          <a:xfrm>
            <a:off x="4816159" y="1074475"/>
            <a:ext cx="4327842" cy="4069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1"/>
          <p:cNvSpPr txBox="1"/>
          <p:nvPr>
            <p:ph idx="1" type="body"/>
          </p:nvPr>
        </p:nvSpPr>
        <p:spPr>
          <a:xfrm>
            <a:off x="599000" y="1302150"/>
            <a:ext cx="794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our dataset still contains categorical data which is hard for some of sklearn's model to train on, we have to encode the data using one of the encoders. </a:t>
            </a:r>
            <a:endParaRPr/>
          </a:p>
          <a:p>
            <a:pPr indent="-317500" lvl="0" marL="457200" rtl="0" algn="l">
              <a:spcBef>
                <a:spcPts val="1000"/>
              </a:spcBef>
              <a:spcAft>
                <a:spcPts val="0"/>
              </a:spcAft>
              <a:buSzPts val="1400"/>
              <a:buAutoNum type="arabicPeriod"/>
            </a:pPr>
            <a:r>
              <a:rPr lang="en"/>
              <a:t>pd.get_dummies()</a:t>
            </a:r>
            <a:endParaRPr/>
          </a:p>
          <a:p>
            <a:pPr indent="-317500" lvl="0" marL="457200" rtl="0" algn="l">
              <a:spcBef>
                <a:spcPts val="0"/>
              </a:spcBef>
              <a:spcAft>
                <a:spcPts val="0"/>
              </a:spcAft>
              <a:buSzPts val="1400"/>
              <a:buAutoNum type="arabicPeriod"/>
            </a:pPr>
            <a:r>
              <a:rPr lang="en"/>
              <a:t>One Hot Encoder</a:t>
            </a:r>
            <a:endParaRPr/>
          </a:p>
          <a:p>
            <a:pPr indent="-317500" lvl="0" marL="457200" rtl="0" algn="l">
              <a:spcBef>
                <a:spcPts val="0"/>
              </a:spcBef>
              <a:spcAft>
                <a:spcPts val="0"/>
              </a:spcAft>
              <a:buSzPts val="1400"/>
              <a:buAutoNum type="arabicPeriod"/>
            </a:pPr>
            <a:r>
              <a:rPr lang="en"/>
              <a:t>Label Encoder </a:t>
            </a:r>
            <a:endParaRPr/>
          </a:p>
          <a:p>
            <a:pPr indent="-317500" lvl="0" marL="457200" rtl="0" algn="l">
              <a:spcBef>
                <a:spcPts val="0"/>
              </a:spcBef>
              <a:spcAft>
                <a:spcPts val="0"/>
              </a:spcAft>
              <a:buSzPts val="1400"/>
              <a:buAutoNum type="arabicPeriod"/>
            </a:pPr>
            <a:r>
              <a:rPr lang="en"/>
              <a:t>Ordinal Encoder </a:t>
            </a:r>
            <a:endParaRPr/>
          </a:p>
          <a:p>
            <a:pPr indent="0" lvl="0" marL="0" rtl="0" algn="l">
              <a:spcBef>
                <a:spcPts val="1000"/>
              </a:spcBef>
              <a:spcAft>
                <a:spcPts val="0"/>
              </a:spcAft>
              <a:buNone/>
            </a:pPr>
            <a:r>
              <a:rPr lang="en"/>
              <a:t>As most of the categorical columns </a:t>
            </a:r>
            <a:endParaRPr/>
          </a:p>
          <a:p>
            <a:pPr indent="0" lvl="0" marL="0" rtl="0" algn="l">
              <a:spcBef>
                <a:spcPts val="0"/>
              </a:spcBef>
              <a:spcAft>
                <a:spcPts val="0"/>
              </a:spcAft>
              <a:buNone/>
            </a:pPr>
            <a:r>
              <a:rPr lang="en"/>
              <a:t>have multiple values, we will use one </a:t>
            </a:r>
            <a:endParaRPr/>
          </a:p>
          <a:p>
            <a:pPr indent="0" lvl="0" marL="0" rtl="0" algn="l">
              <a:spcBef>
                <a:spcPts val="0"/>
              </a:spcBef>
              <a:spcAft>
                <a:spcPts val="0"/>
              </a:spcAft>
              <a:buNone/>
            </a:pPr>
            <a:r>
              <a:rPr lang="en"/>
              <a:t>hot encoder and drop if it is binary to </a:t>
            </a:r>
            <a:endParaRPr/>
          </a:p>
          <a:p>
            <a:pPr indent="0" lvl="0" marL="0" rtl="0" algn="l">
              <a:spcBef>
                <a:spcPts val="0"/>
              </a:spcBef>
              <a:spcAft>
                <a:spcPts val="0"/>
              </a:spcAft>
              <a:buNone/>
            </a:pPr>
            <a:r>
              <a:rPr lang="en"/>
              <a:t>remove additional columns like </a:t>
            </a:r>
            <a:endParaRPr/>
          </a:p>
          <a:p>
            <a:pPr indent="0" lvl="0" marL="0" rtl="0" algn="l">
              <a:spcBef>
                <a:spcPts val="0"/>
              </a:spcBef>
              <a:spcAft>
                <a:spcPts val="0"/>
              </a:spcAft>
              <a:buNone/>
            </a:pPr>
            <a:r>
              <a:rPr lang="en"/>
              <a:t>gender (Male and Female) which can </a:t>
            </a:r>
            <a:endParaRPr/>
          </a:p>
          <a:p>
            <a:pPr indent="0" lvl="0" marL="0" rtl="0" algn="l">
              <a:spcBef>
                <a:spcPts val="0"/>
              </a:spcBef>
              <a:spcAft>
                <a:spcPts val="0"/>
              </a:spcAft>
              <a:buNone/>
            </a:pPr>
            <a:r>
              <a:rPr lang="en"/>
              <a:t>be identified as if you are not male then you are female.</a:t>
            </a:r>
            <a:endParaRPr/>
          </a:p>
          <a:p>
            <a:pPr indent="0" lvl="0" marL="0" rtl="0" algn="l">
              <a:spcBef>
                <a:spcPts val="0"/>
              </a:spcBef>
              <a:spcAft>
                <a:spcPts val="0"/>
              </a:spcAft>
              <a:buNone/>
            </a:pPr>
            <a:r>
              <a:t/>
            </a:r>
            <a:endParaRPr/>
          </a:p>
        </p:txBody>
      </p:sp>
      <p:sp>
        <p:nvSpPr>
          <p:cNvPr id="488" name="Google Shape;488;p41"/>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Data Preparation ·</a:t>
            </a:r>
            <a:endParaRPr/>
          </a:p>
        </p:txBody>
      </p:sp>
      <p:pic>
        <p:nvPicPr>
          <p:cNvPr id="489" name="Google Shape;489;p41"/>
          <p:cNvPicPr preferRelativeResize="0"/>
          <p:nvPr/>
        </p:nvPicPr>
        <p:blipFill>
          <a:blip r:embed="rId3">
            <a:alphaModFix/>
          </a:blip>
          <a:stretch>
            <a:fillRect/>
          </a:stretch>
        </p:blipFill>
        <p:spPr>
          <a:xfrm>
            <a:off x="3876675" y="1986409"/>
            <a:ext cx="5267325" cy="2047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big companies, many employees leave and go. As a HR manager, you want to understand why these employees are leaving the company. With this information, what can we do to improve to keep the existing employees. The following are some likely reasons why employees leave the company.</a:t>
            </a:r>
            <a:endParaRPr/>
          </a:p>
          <a:p>
            <a:pPr indent="0" lvl="0" marL="0" rtl="0" algn="l">
              <a:spcBef>
                <a:spcPts val="1600"/>
              </a:spcBef>
              <a:spcAft>
                <a:spcPts val="0"/>
              </a:spcAft>
              <a:buNone/>
            </a:pPr>
            <a:r>
              <a:rPr b="1" lang="en">
                <a:solidFill>
                  <a:schemeClr val="dk1"/>
                </a:solidFill>
              </a:rPr>
              <a:t>Potential Reasons for leaving the company</a:t>
            </a:r>
            <a:endParaRPr b="1">
              <a:solidFill>
                <a:schemeClr val="dk1"/>
              </a:solidFill>
            </a:endParaRPr>
          </a:p>
          <a:p>
            <a:pPr indent="0" lvl="0" marL="0" rtl="0" algn="l">
              <a:lnSpc>
                <a:spcPct val="150000"/>
              </a:lnSpc>
              <a:spcBef>
                <a:spcPts val="1600"/>
              </a:spcBef>
              <a:spcAft>
                <a:spcPts val="0"/>
              </a:spcAft>
              <a:buNone/>
            </a:pPr>
            <a:r>
              <a:rPr lang="en">
                <a:solidFill>
                  <a:schemeClr val="dk1"/>
                </a:solidFill>
              </a:rPr>
              <a:t>1. Attrition due to retirement</a:t>
            </a:r>
            <a:endParaRPr>
              <a:solidFill>
                <a:schemeClr val="dk1"/>
              </a:solidFill>
            </a:endParaRPr>
          </a:p>
          <a:p>
            <a:pPr indent="0" lvl="0" marL="0" rtl="0" algn="l">
              <a:lnSpc>
                <a:spcPct val="150000"/>
              </a:lnSpc>
              <a:spcBef>
                <a:spcPts val="0"/>
              </a:spcBef>
              <a:spcAft>
                <a:spcPts val="0"/>
              </a:spcAft>
              <a:buNone/>
            </a:pPr>
            <a:r>
              <a:rPr lang="en">
                <a:solidFill>
                  <a:schemeClr val="dk1"/>
                </a:solidFill>
              </a:rPr>
              <a:t>2. Voluntary attrition</a:t>
            </a:r>
            <a:endParaRPr>
              <a:solidFill>
                <a:schemeClr val="dk1"/>
              </a:solidFill>
            </a:endParaRPr>
          </a:p>
          <a:p>
            <a:pPr indent="0" lvl="0" marL="0" rtl="0" algn="l">
              <a:lnSpc>
                <a:spcPct val="150000"/>
              </a:lnSpc>
              <a:spcBef>
                <a:spcPts val="0"/>
              </a:spcBef>
              <a:spcAft>
                <a:spcPts val="0"/>
              </a:spcAft>
              <a:buNone/>
            </a:pPr>
            <a:r>
              <a:rPr lang="en">
                <a:solidFill>
                  <a:schemeClr val="dk1"/>
                </a:solidFill>
              </a:rPr>
              <a:t>3. Involuntary attrition</a:t>
            </a:r>
            <a:endParaRPr>
              <a:solidFill>
                <a:schemeClr val="dk1"/>
              </a:solidFill>
            </a:endParaRPr>
          </a:p>
          <a:p>
            <a:pPr indent="0" lvl="0" marL="0" rtl="0" algn="l">
              <a:lnSpc>
                <a:spcPct val="150000"/>
              </a:lnSpc>
              <a:spcBef>
                <a:spcPts val="0"/>
              </a:spcBef>
              <a:spcAft>
                <a:spcPts val="0"/>
              </a:spcAft>
              <a:buNone/>
            </a:pPr>
            <a:r>
              <a:rPr lang="en">
                <a:solidFill>
                  <a:schemeClr val="dk1"/>
                </a:solidFill>
              </a:rPr>
              <a:t>4. Internal attrition</a:t>
            </a:r>
            <a:endParaRPr>
              <a:solidFill>
                <a:schemeClr val="dk1"/>
              </a:solidFill>
            </a:endParaRPr>
          </a:p>
          <a:p>
            <a:pPr indent="0" lvl="0" marL="0" rtl="0" algn="l">
              <a:lnSpc>
                <a:spcPct val="150000"/>
              </a:lnSpc>
              <a:spcBef>
                <a:spcPts val="0"/>
              </a:spcBef>
              <a:spcAft>
                <a:spcPts val="0"/>
              </a:spcAft>
              <a:buNone/>
            </a:pPr>
            <a:r>
              <a:rPr lang="en">
                <a:solidFill>
                  <a:schemeClr val="dk1"/>
                </a:solidFill>
              </a:rPr>
              <a:t>5. Demographic-specific attrition</a:t>
            </a:r>
            <a:endParaRPr>
              <a:solidFill>
                <a:schemeClr val="dk1"/>
              </a:solidFill>
            </a:endParaRPr>
          </a:p>
          <a:p>
            <a:pPr indent="0" lvl="0" marL="0" rtl="0" algn="l">
              <a:spcBef>
                <a:spcPts val="0"/>
              </a:spcBef>
              <a:spcAft>
                <a:spcPts val="1600"/>
              </a:spcAft>
              <a:buNone/>
            </a:pPr>
            <a:r>
              <a:t/>
            </a:r>
            <a:endParaRPr>
              <a:solidFill>
                <a:schemeClr val="dk1"/>
              </a:solidFill>
            </a:endParaRPr>
          </a:p>
        </p:txBody>
      </p:sp>
      <p:sp>
        <p:nvSpPr>
          <p:cNvPr id="313" name="Google Shape;313;p2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Background Information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2"/>
          <p:cNvSpPr txBox="1"/>
          <p:nvPr>
            <p:ph idx="1" type="body"/>
          </p:nvPr>
        </p:nvSpPr>
        <p:spPr>
          <a:xfrm>
            <a:off x="599000" y="1302150"/>
            <a:ext cx="837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Clustering Models are distance based algorithm, in order to measure similarities and form clusters using distance metrics. By standardization, there would be no statistical bias between features within the learning algorithm. Therefore, standardization is required before building a clustering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I would be using Z-Score Standardization to perform feature scaling. This is to ensure that all of the features would have the mean and variance, following N(0, 1).</a:t>
            </a:r>
            <a:endParaRPr/>
          </a:p>
          <a:p>
            <a:pPr indent="0" lvl="0" marL="0" rtl="0" algn="l">
              <a:spcBef>
                <a:spcPts val="0"/>
              </a:spcBef>
              <a:spcAft>
                <a:spcPts val="0"/>
              </a:spcAft>
              <a:buNone/>
            </a:pPr>
            <a:r>
              <a:t/>
            </a:r>
            <a:endParaRPr/>
          </a:p>
        </p:txBody>
      </p:sp>
      <p:sp>
        <p:nvSpPr>
          <p:cNvPr id="495" name="Google Shape;495;p42"/>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Standardization</a:t>
            </a:r>
            <a:r>
              <a:rPr lang="en">
                <a:solidFill>
                  <a:schemeClr val="dk1"/>
                </a:solidFill>
              </a:rPr>
              <a:t> ·</a:t>
            </a:r>
            <a:endParaRPr/>
          </a:p>
        </p:txBody>
      </p:sp>
      <p:pic>
        <p:nvPicPr>
          <p:cNvPr id="496" name="Google Shape;496;p42"/>
          <p:cNvPicPr preferRelativeResize="0"/>
          <p:nvPr/>
        </p:nvPicPr>
        <p:blipFill>
          <a:blip r:embed="rId3">
            <a:alphaModFix/>
          </a:blip>
          <a:stretch>
            <a:fillRect/>
          </a:stretch>
        </p:blipFill>
        <p:spPr>
          <a:xfrm>
            <a:off x="0" y="3365466"/>
            <a:ext cx="3251800" cy="1778033"/>
          </a:xfrm>
          <a:prstGeom prst="rect">
            <a:avLst/>
          </a:prstGeom>
          <a:noFill/>
          <a:ln>
            <a:noFill/>
          </a:ln>
        </p:spPr>
      </p:pic>
      <p:pic>
        <p:nvPicPr>
          <p:cNvPr id="497" name="Google Shape;497;p42"/>
          <p:cNvPicPr preferRelativeResize="0"/>
          <p:nvPr/>
        </p:nvPicPr>
        <p:blipFill>
          <a:blip r:embed="rId4">
            <a:alphaModFix/>
          </a:blip>
          <a:stretch>
            <a:fillRect/>
          </a:stretch>
        </p:blipFill>
        <p:spPr>
          <a:xfrm>
            <a:off x="3251801" y="3200587"/>
            <a:ext cx="5892200" cy="194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3"/>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Pearson’s R Correlation ·</a:t>
            </a:r>
            <a:endParaRPr/>
          </a:p>
        </p:txBody>
      </p:sp>
      <p:pic>
        <p:nvPicPr>
          <p:cNvPr id="503" name="Google Shape;503;p43"/>
          <p:cNvPicPr preferRelativeResize="0"/>
          <p:nvPr/>
        </p:nvPicPr>
        <p:blipFill>
          <a:blip r:embed="rId3">
            <a:alphaModFix/>
          </a:blip>
          <a:stretch>
            <a:fillRect/>
          </a:stretch>
        </p:blipFill>
        <p:spPr>
          <a:xfrm>
            <a:off x="5251310" y="1074475"/>
            <a:ext cx="3892689" cy="4069025"/>
          </a:xfrm>
          <a:prstGeom prst="rect">
            <a:avLst/>
          </a:prstGeom>
          <a:noFill/>
          <a:ln>
            <a:noFill/>
          </a:ln>
        </p:spPr>
      </p:pic>
      <p:sp>
        <p:nvSpPr>
          <p:cNvPr id="504" name="Google Shape;504;p43"/>
          <p:cNvSpPr txBox="1"/>
          <p:nvPr>
            <p:ph idx="1" type="body"/>
          </p:nvPr>
        </p:nvSpPr>
        <p:spPr>
          <a:xfrm>
            <a:off x="305400" y="1302150"/>
            <a:ext cx="4443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at the different correlation for the new encoded and scaled dataframe</a:t>
            </a:r>
            <a:endParaRPr/>
          </a:p>
          <a:p>
            <a:pPr indent="-317500" lvl="0" marL="457200" rtl="0" algn="l">
              <a:spcBef>
                <a:spcPts val="1600"/>
              </a:spcBef>
              <a:spcAft>
                <a:spcPts val="0"/>
              </a:spcAft>
              <a:buSzPts val="1400"/>
              <a:buChar char="●"/>
            </a:pPr>
            <a:r>
              <a:rPr lang="en"/>
              <a:t>There is no clear correlation between variables except those categorical data which we have hot encoded.</a:t>
            </a:r>
            <a:endParaRPr/>
          </a:p>
          <a:p>
            <a:pPr indent="-317500" lvl="0" marL="457200" rtl="0" algn="l">
              <a:spcBef>
                <a:spcPts val="0"/>
              </a:spcBef>
              <a:spcAft>
                <a:spcPts val="0"/>
              </a:spcAft>
              <a:buSzPts val="1400"/>
              <a:buChar char="●"/>
            </a:pPr>
            <a:r>
              <a:rPr lang="en"/>
              <a:t>Job Function Research &amp; Development has a high negative correlation between Job Function Sales as 1 person can only be working at 1 department which therefore caused the strong correlation.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Clustering Tendency ·</a:t>
            </a:r>
            <a:endParaRPr/>
          </a:p>
        </p:txBody>
      </p:sp>
      <p:pic>
        <p:nvPicPr>
          <p:cNvPr id="510" name="Google Shape;510;p44"/>
          <p:cNvPicPr preferRelativeResize="0"/>
          <p:nvPr/>
        </p:nvPicPr>
        <p:blipFill>
          <a:blip r:embed="rId3">
            <a:alphaModFix/>
          </a:blip>
          <a:stretch>
            <a:fillRect/>
          </a:stretch>
        </p:blipFill>
        <p:spPr>
          <a:xfrm>
            <a:off x="7063126" y="2420925"/>
            <a:ext cx="2080875" cy="821100"/>
          </a:xfrm>
          <a:prstGeom prst="rect">
            <a:avLst/>
          </a:prstGeom>
          <a:noFill/>
          <a:ln>
            <a:noFill/>
          </a:ln>
        </p:spPr>
      </p:pic>
      <p:sp>
        <p:nvSpPr>
          <p:cNvPr id="511" name="Google Shape;511;p44"/>
          <p:cNvSpPr txBox="1"/>
          <p:nvPr>
            <p:ph idx="1" type="body"/>
          </p:nvPr>
        </p:nvSpPr>
        <p:spPr>
          <a:xfrm>
            <a:off x="599000" y="1302150"/>
            <a:ext cx="794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continue to cluster, we want to know if the dataset can be clustered well so that we can interpret the silhouette scores. We will be using Hopkins Statistics.</a:t>
            </a:r>
            <a:endParaRPr/>
          </a:p>
          <a:p>
            <a:pPr indent="0" lvl="0" marL="0" rtl="0" algn="l">
              <a:spcBef>
                <a:spcPts val="1600"/>
              </a:spcBef>
              <a:spcAft>
                <a:spcPts val="0"/>
              </a:spcAft>
              <a:buNone/>
            </a:pPr>
            <a:r>
              <a:rPr lang="en"/>
              <a:t>Hopkins Statistics is a hypothesis test where H</a:t>
            </a:r>
            <a:r>
              <a:rPr baseline="-25000" lang="en"/>
              <a:t>0</a:t>
            </a:r>
            <a:r>
              <a:rPr lang="en"/>
              <a:t> is the data is uniformly randomly distributed.</a:t>
            </a:r>
            <a:endParaRPr/>
          </a:p>
          <a:p>
            <a:pPr indent="0" lvl="0" marL="0" rtl="0" algn="l">
              <a:lnSpc>
                <a:spcPct val="150000"/>
              </a:lnSpc>
              <a:spcBef>
                <a:spcPts val="1000"/>
              </a:spcBef>
              <a:spcAft>
                <a:spcPts val="0"/>
              </a:spcAft>
              <a:buNone/>
            </a:pPr>
            <a:r>
              <a:rPr lang="en"/>
              <a:t>H</a:t>
            </a:r>
            <a:r>
              <a:rPr baseline="-25000" lang="en"/>
              <a:t>0</a:t>
            </a:r>
            <a:r>
              <a:rPr lang="en"/>
              <a:t> : Data is uniformly randomly distributed</a:t>
            </a:r>
            <a:endParaRPr/>
          </a:p>
          <a:p>
            <a:pPr indent="0" lvl="0" marL="0" rtl="0" algn="l">
              <a:lnSpc>
                <a:spcPct val="150000"/>
              </a:lnSpc>
              <a:spcBef>
                <a:spcPts val="0"/>
              </a:spcBef>
              <a:spcAft>
                <a:spcPts val="0"/>
              </a:spcAft>
              <a:buNone/>
            </a:pPr>
            <a:r>
              <a:rPr lang="en"/>
              <a:t>H</a:t>
            </a:r>
            <a:r>
              <a:rPr baseline="-25000" lang="en"/>
              <a:t>1</a:t>
            </a:r>
            <a:r>
              <a:rPr lang="en"/>
              <a:t> : Data is not uniformly randomly distributed </a:t>
            </a:r>
            <a:endParaRPr/>
          </a:p>
          <a:p>
            <a:pPr indent="0" lvl="0" marL="0" rtl="0" algn="l">
              <a:spcBef>
                <a:spcPts val="1000"/>
              </a:spcBef>
              <a:spcAft>
                <a:spcPts val="0"/>
              </a:spcAft>
              <a:buNone/>
            </a:pPr>
            <a:r>
              <a:rPr lang="en"/>
              <a:t>A value close to 1 tends to indicate the data is highly clustered, random data will tend to result in values around 0.5, and uniformly distributed data will tend to result in values close to 0. </a:t>
            </a:r>
            <a:endParaRPr/>
          </a:p>
          <a:p>
            <a:pPr indent="0" lvl="0" marL="0" rtl="0" algn="l">
              <a:spcBef>
                <a:spcPts val="0"/>
              </a:spcBef>
              <a:spcAft>
                <a:spcPts val="0"/>
              </a:spcAft>
              <a:buNone/>
            </a:pPr>
            <a:r>
              <a:rPr lang="en"/>
              <a:t>Score: 0.6430111815128152</a:t>
            </a:r>
            <a:endParaRPr/>
          </a:p>
          <a:p>
            <a:pPr indent="0" lvl="0" marL="0" rtl="0" algn="l">
              <a:spcBef>
                <a:spcPts val="1600"/>
              </a:spcBef>
              <a:spcAft>
                <a:spcPts val="1600"/>
              </a:spcAft>
              <a:buNone/>
            </a:pPr>
            <a:r>
              <a:rPr lang="en"/>
              <a:t>We note that this test is run on all variables this shows the data has a low tendency to cluster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Data Preparation ·</a:t>
            </a:r>
            <a:endParaRPr/>
          </a:p>
        </p:txBody>
      </p:sp>
      <p:sp>
        <p:nvSpPr>
          <p:cNvPr id="517" name="Google Shape;517;p45"/>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Before a cluster, we need to prepare the data for mutation. Even tho our Hopkins is &gt; 0.5 and it has a lower tendency to cluster. However, the actual data is also close to 0.5 which means the clusters are also randomly displaced. The issue comes when hot encoding, additional columns are created which makes dimension reduction important. There are many methods to reduce the dimension of a dataset.</a:t>
            </a:r>
            <a:endParaRPr>
              <a:solidFill>
                <a:schemeClr val="dk1"/>
              </a:solidFill>
            </a:endParaRPr>
          </a:p>
          <a:p>
            <a:pPr indent="0" lvl="0" marL="0" rtl="0" algn="l">
              <a:lnSpc>
                <a:spcPct val="115000"/>
              </a:lnSpc>
              <a:spcBef>
                <a:spcPts val="1600"/>
              </a:spcBef>
              <a:spcAft>
                <a:spcPts val="0"/>
              </a:spcAft>
              <a:buNone/>
            </a:pPr>
            <a:r>
              <a:rPr lang="en">
                <a:solidFill>
                  <a:schemeClr val="dk1"/>
                </a:solidFill>
              </a:rPr>
              <a:t>1. PCA</a:t>
            </a:r>
            <a:endParaRPr>
              <a:solidFill>
                <a:schemeClr val="dk1"/>
              </a:solidFill>
            </a:endParaRPr>
          </a:p>
          <a:p>
            <a:pPr indent="0" lvl="0" marL="0" rtl="0" algn="l">
              <a:lnSpc>
                <a:spcPct val="115000"/>
              </a:lnSpc>
              <a:spcBef>
                <a:spcPts val="1600"/>
              </a:spcBef>
              <a:spcAft>
                <a:spcPts val="0"/>
              </a:spcAft>
              <a:buNone/>
            </a:pPr>
            <a:r>
              <a:rPr lang="en">
                <a:solidFill>
                  <a:schemeClr val="dk1"/>
                </a:solidFill>
              </a:rPr>
              <a:t>2. T-SNE</a:t>
            </a:r>
            <a:endParaRPr>
              <a:solidFill>
                <a:schemeClr val="dk1"/>
              </a:solidFill>
            </a:endParaRPr>
          </a:p>
          <a:p>
            <a:pPr indent="0" lvl="0" marL="0" rtl="0" algn="l">
              <a:lnSpc>
                <a:spcPct val="115000"/>
              </a:lnSpc>
              <a:spcBef>
                <a:spcPts val="1600"/>
              </a:spcBef>
              <a:spcAft>
                <a:spcPts val="0"/>
              </a:spcAft>
              <a:buNone/>
            </a:pPr>
            <a:r>
              <a:rPr lang="en">
                <a:solidFill>
                  <a:schemeClr val="dk1"/>
                </a:solidFill>
              </a:rPr>
              <a:t>3. Gower Distance</a:t>
            </a:r>
            <a:endParaRPr>
              <a:solidFill>
                <a:schemeClr val="dk1"/>
              </a:solidFill>
            </a:endParaRPr>
          </a:p>
          <a:p>
            <a:pPr indent="0" lvl="0" marL="0" rtl="0" algn="l">
              <a:lnSpc>
                <a:spcPct val="115000"/>
              </a:lnSpc>
              <a:spcBef>
                <a:spcPts val="1600"/>
              </a:spcBef>
              <a:spcAft>
                <a:spcPts val="0"/>
              </a:spcAft>
              <a:buNone/>
            </a:pPr>
            <a:r>
              <a:rPr lang="en">
                <a:solidFill>
                  <a:schemeClr val="dk1"/>
                </a:solidFill>
              </a:rPr>
              <a:t>4. UMAP</a:t>
            </a:r>
            <a:endParaRPr>
              <a:solidFill>
                <a:schemeClr val="dk1"/>
              </a:solidFill>
            </a:endParaRPr>
          </a:p>
          <a:p>
            <a:pPr indent="0" lvl="0" marL="0" rtl="0" algn="l">
              <a:lnSpc>
                <a:spcPct val="115000"/>
              </a:lnSpc>
              <a:spcBef>
                <a:spcPts val="1600"/>
              </a:spcBef>
              <a:spcAft>
                <a:spcPts val="1600"/>
              </a:spcAft>
              <a:buNone/>
            </a:pPr>
            <a:r>
              <a:rPr lang="en">
                <a:solidFill>
                  <a:schemeClr val="dk1"/>
                </a:solidFill>
              </a:rPr>
              <a:t>We will be using some of these methods to help us reduce the dataset.</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6"/>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PCA ·</a:t>
            </a:r>
            <a:endParaRPr/>
          </a:p>
        </p:txBody>
      </p:sp>
      <p:sp>
        <p:nvSpPr>
          <p:cNvPr id="523" name="Google Shape;523;p46"/>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Principal component analysis, or PCA, is a statistical procedure that allows you to summarize the information content in large data tables by means of a smaller set of “summary indices” that can be more easily visualized and analysed. In summary it reduces the number of variables in the dataset at expense of accuracy. However with a smaller dataset, more data can be analysed faster.</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a constraint is that all data we use PCA to must be quantitative. Even though we have hot encoded the data and it is now quantitative, applying PCA to this variables will make it difficult to reduce the data as it is completely useless.</a:t>
            </a:r>
            <a:endParaRPr>
              <a:solidFill>
                <a:schemeClr val="dk1"/>
              </a:solidFill>
            </a:endParaRPr>
          </a:p>
          <a:p>
            <a:pPr indent="0" lvl="0" marL="0" rtl="0" algn="l">
              <a:lnSpc>
                <a:spcPct val="115000"/>
              </a:lnSpc>
              <a:spcBef>
                <a:spcPts val="0"/>
              </a:spcBef>
              <a:spcAft>
                <a:spcPts val="1600"/>
              </a:spcAft>
              <a:buNone/>
            </a:pPr>
            <a:r>
              <a:t/>
            </a:r>
            <a:endParaRPr>
              <a:solidFill>
                <a:schemeClr val="dk1"/>
              </a:solidFill>
            </a:endParaRPr>
          </a:p>
        </p:txBody>
      </p:sp>
      <p:pic>
        <p:nvPicPr>
          <p:cNvPr id="524" name="Google Shape;524;p46"/>
          <p:cNvPicPr preferRelativeResize="0"/>
          <p:nvPr/>
        </p:nvPicPr>
        <p:blipFill>
          <a:blip r:embed="rId3">
            <a:alphaModFix/>
          </a:blip>
          <a:stretch>
            <a:fillRect/>
          </a:stretch>
        </p:blipFill>
        <p:spPr>
          <a:xfrm>
            <a:off x="50" y="3364301"/>
            <a:ext cx="9144001" cy="17791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7"/>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PCA ·</a:t>
            </a:r>
            <a:endParaRPr/>
          </a:p>
        </p:txBody>
      </p:sp>
      <p:sp>
        <p:nvSpPr>
          <p:cNvPr id="530" name="Google Shape;530;p47"/>
          <p:cNvSpPr txBox="1"/>
          <p:nvPr>
            <p:ph idx="4294967295" type="body"/>
          </p:nvPr>
        </p:nvSpPr>
        <p:spPr>
          <a:xfrm>
            <a:off x="551100" y="1291950"/>
            <a:ext cx="40803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 general </a:t>
            </a:r>
            <a:r>
              <a:rPr lang="en"/>
              <a:t>rule</a:t>
            </a:r>
            <a:r>
              <a:rPr lang="en"/>
              <a:t> of thumb when doing PCA is to use the cumulative explained variance of 75%. Thus we select PC1 to PC4</a:t>
            </a:r>
            <a:endParaRPr/>
          </a:p>
          <a:p>
            <a:pPr indent="0" lvl="0" marL="0" rtl="0" algn="l">
              <a:lnSpc>
                <a:spcPct val="115000"/>
              </a:lnSpc>
              <a:spcBef>
                <a:spcPts val="1600"/>
              </a:spcBef>
              <a:spcAft>
                <a:spcPts val="0"/>
              </a:spcAft>
              <a:buNone/>
            </a:pPr>
            <a:r>
              <a:rPr lang="en">
                <a:solidFill>
                  <a:schemeClr val="dk1"/>
                </a:solidFill>
              </a:rPr>
              <a:t>1. In PC1 seems to represent employee information. Age, Salary ($), Length of Service (Years), Education have high positive loading while the others have negligible or low negative loading.</a:t>
            </a:r>
            <a:endParaRPr>
              <a:solidFill>
                <a:schemeClr val="dk1"/>
              </a:solidFill>
            </a:endParaRPr>
          </a:p>
          <a:p>
            <a:pPr indent="0" lvl="0" marL="0" rtl="0" algn="l">
              <a:lnSpc>
                <a:spcPct val="115000"/>
              </a:lnSpc>
              <a:spcBef>
                <a:spcPts val="1600"/>
              </a:spcBef>
              <a:spcAft>
                <a:spcPts val="0"/>
              </a:spcAft>
              <a:buNone/>
            </a:pPr>
            <a:r>
              <a:rPr lang="en">
                <a:solidFill>
                  <a:schemeClr val="dk1"/>
                </a:solidFill>
              </a:rPr>
              <a:t>2. In PC2 seems to represent employee job satisfaction as Job Satisfaction has a high negative loading while the others have negligible or low positive loading.</a:t>
            </a:r>
            <a:endParaRPr>
              <a:solidFill>
                <a:schemeClr val="dk1"/>
              </a:solidFill>
            </a:endParaRPr>
          </a:p>
          <a:p>
            <a:pPr indent="0" lvl="0" marL="0" rtl="0" algn="l">
              <a:lnSpc>
                <a:spcPct val="115000"/>
              </a:lnSpc>
              <a:spcBef>
                <a:spcPts val="1600"/>
              </a:spcBef>
              <a:spcAft>
                <a:spcPts val="1600"/>
              </a:spcAft>
              <a:buNone/>
            </a:pPr>
            <a:r>
              <a:t/>
            </a:r>
            <a:endParaRPr>
              <a:solidFill>
                <a:schemeClr val="dk1"/>
              </a:solidFill>
            </a:endParaRPr>
          </a:p>
        </p:txBody>
      </p:sp>
      <p:pic>
        <p:nvPicPr>
          <p:cNvPr id="531" name="Google Shape;531;p47"/>
          <p:cNvPicPr preferRelativeResize="0"/>
          <p:nvPr/>
        </p:nvPicPr>
        <p:blipFill>
          <a:blip r:embed="rId3">
            <a:alphaModFix/>
          </a:blip>
          <a:stretch>
            <a:fillRect/>
          </a:stretch>
        </p:blipFill>
        <p:spPr>
          <a:xfrm>
            <a:off x="4571999" y="809857"/>
            <a:ext cx="4572001" cy="43336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PCA ·</a:t>
            </a:r>
            <a:endParaRPr/>
          </a:p>
        </p:txBody>
      </p:sp>
      <p:sp>
        <p:nvSpPr>
          <p:cNvPr id="537" name="Google Shape;537;p48"/>
          <p:cNvSpPr txBox="1"/>
          <p:nvPr>
            <p:ph idx="4294967295" type="body"/>
          </p:nvPr>
        </p:nvSpPr>
        <p:spPr>
          <a:xfrm>
            <a:off x="560275" y="1291950"/>
            <a:ext cx="40620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3. In PC3 seems to represent employee job involvement. Age, Distance between company and home, Education, Job Satisfaction have high negative loading. It also show Salary and Length of Service a high positive loading</a:t>
            </a:r>
            <a:endParaRPr>
              <a:solidFill>
                <a:schemeClr val="dk1"/>
              </a:solidFill>
            </a:endParaRPr>
          </a:p>
          <a:p>
            <a:pPr indent="0" lvl="0" marL="0" rtl="0" algn="l">
              <a:lnSpc>
                <a:spcPct val="115000"/>
              </a:lnSpc>
              <a:spcBef>
                <a:spcPts val="1600"/>
              </a:spcBef>
              <a:spcAft>
                <a:spcPts val="1600"/>
              </a:spcAft>
              <a:buNone/>
            </a:pPr>
            <a:r>
              <a:rPr lang="en">
                <a:solidFill>
                  <a:schemeClr val="dk1"/>
                </a:solidFill>
              </a:rPr>
              <a:t>4. In PC4 seems to represent employee experience in company. Education, Age is not important in the employee's experience that is why it has a high negative loading. Salary, Distance, Years are involved in the experience in company as the longer you work, the more salary one will get and distance travelling to work is an experience that all employee will experience</a:t>
            </a:r>
            <a:endParaRPr>
              <a:solidFill>
                <a:schemeClr val="dk1"/>
              </a:solidFill>
            </a:endParaRPr>
          </a:p>
        </p:txBody>
      </p:sp>
      <p:pic>
        <p:nvPicPr>
          <p:cNvPr id="538" name="Google Shape;538;p48"/>
          <p:cNvPicPr preferRelativeResize="0"/>
          <p:nvPr/>
        </p:nvPicPr>
        <p:blipFill>
          <a:blip r:embed="rId3">
            <a:alphaModFix/>
          </a:blip>
          <a:stretch>
            <a:fillRect/>
          </a:stretch>
        </p:blipFill>
        <p:spPr>
          <a:xfrm>
            <a:off x="4571999" y="809857"/>
            <a:ext cx="4572001" cy="43336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t-SNE ·</a:t>
            </a:r>
            <a:endParaRPr/>
          </a:p>
        </p:txBody>
      </p:sp>
      <p:sp>
        <p:nvSpPr>
          <p:cNvPr id="544" name="Google Shape;544;p49"/>
          <p:cNvSpPr txBox="1"/>
          <p:nvPr>
            <p:ph idx="4294967295" type="body"/>
          </p:nvPr>
        </p:nvSpPr>
        <p:spPr>
          <a:xfrm>
            <a:off x="610700" y="1291950"/>
            <a:ext cx="3961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t-Distributed Stochastic Neighbour Embedding also known as t-SNE is used to help us visualise our high dimensionality dataset into two dimensions.</a:t>
            </a:r>
            <a:endParaRPr/>
          </a:p>
          <a:p>
            <a:pPr indent="0" lvl="0" marL="0" rtl="0" algn="l">
              <a:lnSpc>
                <a:spcPct val="150000"/>
              </a:lnSpc>
              <a:spcBef>
                <a:spcPts val="1600"/>
              </a:spcBef>
              <a:spcAft>
                <a:spcPts val="0"/>
              </a:spcAft>
              <a:buNone/>
            </a:pPr>
            <a:r>
              <a:rPr lang="en"/>
              <a:t>By plotting the t-SNE, we can</a:t>
            </a:r>
            <a:endParaRPr/>
          </a:p>
          <a:p>
            <a:pPr indent="0" lvl="0" marL="0" rtl="0" algn="l">
              <a:lnSpc>
                <a:spcPct val="150000"/>
              </a:lnSpc>
              <a:spcBef>
                <a:spcPts val="0"/>
              </a:spcBef>
              <a:spcAft>
                <a:spcPts val="0"/>
              </a:spcAft>
              <a:buNone/>
            </a:pPr>
            <a:r>
              <a:rPr lang="en"/>
              <a:t>see that there is no clear </a:t>
            </a:r>
            <a:endParaRPr/>
          </a:p>
          <a:p>
            <a:pPr indent="0" lvl="0" marL="0" rtl="0" algn="l">
              <a:lnSpc>
                <a:spcPct val="150000"/>
              </a:lnSpc>
              <a:spcBef>
                <a:spcPts val="0"/>
              </a:spcBef>
              <a:spcAft>
                <a:spcPts val="0"/>
              </a:spcAft>
              <a:buNone/>
            </a:pPr>
            <a:r>
              <a:rPr lang="en"/>
              <a:t>c</a:t>
            </a:r>
            <a:r>
              <a:rPr lang="en"/>
              <a:t>lustering of resignation </a:t>
            </a:r>
            <a:endParaRPr/>
          </a:p>
          <a:p>
            <a:pPr indent="0" lvl="0" marL="0" rtl="0" algn="l">
              <a:lnSpc>
                <a:spcPct val="150000"/>
              </a:lnSpc>
              <a:spcBef>
                <a:spcPts val="0"/>
              </a:spcBef>
              <a:spcAft>
                <a:spcPts val="0"/>
              </a:spcAft>
              <a:buNone/>
            </a:pPr>
            <a:r>
              <a:rPr lang="en"/>
              <a:t>w</a:t>
            </a:r>
            <a:r>
              <a:rPr lang="en"/>
              <a:t>hich means pure tSNE does </a:t>
            </a:r>
            <a:endParaRPr/>
          </a:p>
          <a:p>
            <a:pPr indent="0" lvl="0" marL="0" rtl="0" algn="l">
              <a:lnSpc>
                <a:spcPct val="150000"/>
              </a:lnSpc>
              <a:spcBef>
                <a:spcPts val="0"/>
              </a:spcBef>
              <a:spcAft>
                <a:spcPts val="0"/>
              </a:spcAft>
              <a:buNone/>
            </a:pPr>
            <a:r>
              <a:rPr lang="en"/>
              <a:t>not form insightful clusters </a:t>
            </a:r>
            <a:endParaRPr/>
          </a:p>
          <a:p>
            <a:pPr indent="0" lvl="0" marL="0" rtl="0" algn="l">
              <a:lnSpc>
                <a:spcPct val="150000"/>
              </a:lnSpc>
              <a:spcBef>
                <a:spcPts val="0"/>
              </a:spcBef>
              <a:spcAft>
                <a:spcPts val="0"/>
              </a:spcAft>
              <a:buNone/>
            </a:pPr>
            <a:r>
              <a:rPr lang="en"/>
              <a:t>to find out why employees </a:t>
            </a:r>
            <a:endParaRPr/>
          </a:p>
          <a:p>
            <a:pPr indent="0" lvl="0" marL="0" rtl="0" algn="l">
              <a:lnSpc>
                <a:spcPct val="150000"/>
              </a:lnSpc>
              <a:spcBef>
                <a:spcPts val="0"/>
              </a:spcBef>
              <a:spcAft>
                <a:spcPts val="0"/>
              </a:spcAft>
              <a:buNone/>
            </a:pPr>
            <a:r>
              <a:rPr lang="en"/>
              <a:t>are leaving the job.</a:t>
            </a:r>
            <a:endParaRPr/>
          </a:p>
        </p:txBody>
      </p:sp>
      <p:pic>
        <p:nvPicPr>
          <p:cNvPr id="545" name="Google Shape;545;p49"/>
          <p:cNvPicPr preferRelativeResize="0"/>
          <p:nvPr/>
        </p:nvPicPr>
        <p:blipFill>
          <a:blip r:embed="rId3">
            <a:alphaModFix/>
          </a:blip>
          <a:stretch>
            <a:fillRect/>
          </a:stretch>
        </p:blipFill>
        <p:spPr>
          <a:xfrm>
            <a:off x="4841674" y="1074475"/>
            <a:ext cx="4302327" cy="4069025"/>
          </a:xfrm>
          <a:prstGeom prst="rect">
            <a:avLst/>
          </a:prstGeom>
          <a:noFill/>
          <a:ln>
            <a:noFill/>
          </a:ln>
        </p:spPr>
      </p:pic>
      <p:pic>
        <p:nvPicPr>
          <p:cNvPr id="546" name="Google Shape;546;p49"/>
          <p:cNvPicPr preferRelativeResize="0"/>
          <p:nvPr/>
        </p:nvPicPr>
        <p:blipFill>
          <a:blip r:embed="rId4">
            <a:alphaModFix/>
          </a:blip>
          <a:stretch>
            <a:fillRect/>
          </a:stretch>
        </p:blipFill>
        <p:spPr>
          <a:xfrm>
            <a:off x="3095947" y="2378875"/>
            <a:ext cx="1745725" cy="2764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Gower Distance ·</a:t>
            </a:r>
            <a:endParaRPr/>
          </a:p>
        </p:txBody>
      </p:sp>
      <p:sp>
        <p:nvSpPr>
          <p:cNvPr id="552" name="Google Shape;552;p50"/>
          <p:cNvSpPr txBox="1"/>
          <p:nvPr>
            <p:ph idx="4294967295" type="body"/>
          </p:nvPr>
        </p:nvSpPr>
        <p:spPr>
          <a:xfrm>
            <a:off x="610700" y="1291950"/>
            <a:ext cx="80691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Gower distance is a metric that measures the dissimilarity of two items with mixed numeric and non-numeric data. Gower distance is also called Gower dissimilarity. One possible use of Gower distance is with k-means clustering with mixed data because k-means needs the numeric distance between data items.</a:t>
            </a:r>
            <a:endParaRPr/>
          </a:p>
          <a:p>
            <a:pPr indent="0" lvl="0" marL="0" rtl="0" algn="l">
              <a:lnSpc>
                <a:spcPct val="115000"/>
              </a:lnSpc>
              <a:spcBef>
                <a:spcPts val="1000"/>
              </a:spcBef>
              <a:spcAft>
                <a:spcPts val="0"/>
              </a:spcAft>
              <a:buNone/>
            </a:pPr>
            <a:r>
              <a:rPr lang="en"/>
              <a:t>To help make Gower more understandable, we will make use of a combination of dimensional reduction like t-SNE.</a:t>
            </a:r>
            <a:endParaRPr/>
          </a:p>
        </p:txBody>
      </p:sp>
      <p:pic>
        <p:nvPicPr>
          <p:cNvPr id="553" name="Google Shape;553;p50"/>
          <p:cNvPicPr preferRelativeResize="0"/>
          <p:nvPr/>
        </p:nvPicPr>
        <p:blipFill>
          <a:blip r:embed="rId3">
            <a:alphaModFix/>
          </a:blip>
          <a:stretch>
            <a:fillRect/>
          </a:stretch>
        </p:blipFill>
        <p:spPr>
          <a:xfrm>
            <a:off x="0" y="2963240"/>
            <a:ext cx="9144001" cy="21377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t-SNE Gower Distance ·</a:t>
            </a:r>
            <a:endParaRPr/>
          </a:p>
        </p:txBody>
      </p:sp>
      <p:sp>
        <p:nvSpPr>
          <p:cNvPr id="559" name="Google Shape;559;p51"/>
          <p:cNvSpPr txBox="1"/>
          <p:nvPr>
            <p:ph idx="4294967295" type="body"/>
          </p:nvPr>
        </p:nvSpPr>
        <p:spPr>
          <a:xfrm>
            <a:off x="610700" y="1291950"/>
            <a:ext cx="3961200" cy="3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By plotting the t-SNE formed from the gower distance df, we can see that there is a</a:t>
            </a:r>
            <a:r>
              <a:rPr lang="en"/>
              <a:t>fter using t-SNE on the Gower Distance data there are multiple different clusters that has been formed. This seems to </a:t>
            </a:r>
            <a:endParaRPr/>
          </a:p>
          <a:p>
            <a:pPr indent="0" lvl="0" marL="0" rtl="0" algn="l">
              <a:lnSpc>
                <a:spcPct val="150000"/>
              </a:lnSpc>
              <a:spcBef>
                <a:spcPts val="0"/>
              </a:spcBef>
              <a:spcAft>
                <a:spcPts val="0"/>
              </a:spcAft>
              <a:buNone/>
            </a:pPr>
            <a:r>
              <a:rPr lang="en"/>
              <a:t>be a fairly robust solution with </a:t>
            </a:r>
            <a:endParaRPr/>
          </a:p>
          <a:p>
            <a:pPr indent="0" lvl="0" marL="0" rtl="0" algn="l">
              <a:lnSpc>
                <a:spcPct val="150000"/>
              </a:lnSpc>
              <a:spcBef>
                <a:spcPts val="0"/>
              </a:spcBef>
              <a:spcAft>
                <a:spcPts val="0"/>
              </a:spcAft>
              <a:buNone/>
            </a:pPr>
            <a:r>
              <a:rPr lang="en"/>
              <a:t>the Resign forming clusters. </a:t>
            </a:r>
            <a:endParaRPr/>
          </a:p>
          <a:p>
            <a:pPr indent="0" lvl="0" marL="0" rtl="0" algn="l">
              <a:lnSpc>
                <a:spcPct val="150000"/>
              </a:lnSpc>
              <a:spcBef>
                <a:spcPts val="0"/>
              </a:spcBef>
              <a:spcAft>
                <a:spcPts val="0"/>
              </a:spcAft>
              <a:buNone/>
            </a:pPr>
            <a:r>
              <a:rPr lang="en"/>
              <a:t>We will be using this dataset </a:t>
            </a:r>
            <a:endParaRPr/>
          </a:p>
          <a:p>
            <a:pPr indent="0" lvl="0" marL="0" rtl="0" algn="l">
              <a:lnSpc>
                <a:spcPct val="150000"/>
              </a:lnSpc>
              <a:spcBef>
                <a:spcPts val="0"/>
              </a:spcBef>
              <a:spcAft>
                <a:spcPts val="0"/>
              </a:spcAft>
              <a:buNone/>
            </a:pPr>
            <a:r>
              <a:rPr lang="en"/>
              <a:t>for the clustering models as </a:t>
            </a:r>
            <a:endParaRPr/>
          </a:p>
          <a:p>
            <a:pPr indent="0" lvl="0" marL="0" rtl="0" algn="l">
              <a:lnSpc>
                <a:spcPct val="150000"/>
              </a:lnSpc>
              <a:spcBef>
                <a:spcPts val="0"/>
              </a:spcBef>
              <a:spcAft>
                <a:spcPts val="0"/>
              </a:spcAft>
              <a:buNone/>
            </a:pPr>
            <a:r>
              <a:rPr lang="en"/>
              <a:t>the cluster points are quite </a:t>
            </a:r>
            <a:endParaRPr/>
          </a:p>
          <a:p>
            <a:pPr indent="0" lvl="0" marL="0" rtl="0" algn="l">
              <a:lnSpc>
                <a:spcPct val="150000"/>
              </a:lnSpc>
              <a:spcBef>
                <a:spcPts val="0"/>
              </a:spcBef>
              <a:spcAft>
                <a:spcPts val="0"/>
              </a:spcAft>
              <a:buNone/>
            </a:pPr>
            <a:r>
              <a:rPr lang="en"/>
              <a:t>clear</a:t>
            </a:r>
            <a:endParaRPr/>
          </a:p>
        </p:txBody>
      </p:sp>
      <p:pic>
        <p:nvPicPr>
          <p:cNvPr id="560" name="Google Shape;560;p51"/>
          <p:cNvPicPr preferRelativeResize="0"/>
          <p:nvPr/>
        </p:nvPicPr>
        <p:blipFill>
          <a:blip r:embed="rId3">
            <a:alphaModFix/>
          </a:blip>
          <a:stretch>
            <a:fillRect/>
          </a:stretch>
        </p:blipFill>
        <p:spPr>
          <a:xfrm>
            <a:off x="3233046" y="2576271"/>
            <a:ext cx="1608625" cy="2567225"/>
          </a:xfrm>
          <a:prstGeom prst="rect">
            <a:avLst/>
          </a:prstGeom>
          <a:noFill/>
          <a:ln>
            <a:noFill/>
          </a:ln>
        </p:spPr>
      </p:pic>
      <p:pic>
        <p:nvPicPr>
          <p:cNvPr id="561" name="Google Shape;561;p51"/>
          <p:cNvPicPr preferRelativeResize="0"/>
          <p:nvPr/>
        </p:nvPicPr>
        <p:blipFill>
          <a:blip r:embed="rId4">
            <a:alphaModFix/>
          </a:blip>
          <a:stretch>
            <a:fillRect/>
          </a:stretch>
        </p:blipFill>
        <p:spPr>
          <a:xfrm>
            <a:off x="4852781" y="1074475"/>
            <a:ext cx="4291219" cy="4069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p:nvPr/>
        </p:nvSpPr>
        <p:spPr>
          <a:xfrm flipH="1">
            <a:off x="1950750" y="1455350"/>
            <a:ext cx="2506858" cy="1692288"/>
          </a:xfrm>
          <a:custGeom>
            <a:rect b="b" l="l" r="r" t="t"/>
            <a:pathLst>
              <a:path extrusionOk="0" h="40466" w="59944">
                <a:moveTo>
                  <a:pt x="22650" y="0"/>
                </a:moveTo>
                <a:cubicBezTo>
                  <a:pt x="19648" y="0"/>
                  <a:pt x="16646" y="34"/>
                  <a:pt x="13644" y="67"/>
                </a:cubicBezTo>
                <a:cubicBezTo>
                  <a:pt x="13504" y="69"/>
                  <a:pt x="13363" y="70"/>
                  <a:pt x="13221" y="70"/>
                </a:cubicBezTo>
                <a:cubicBezTo>
                  <a:pt x="12404" y="70"/>
                  <a:pt x="11550" y="43"/>
                  <a:pt x="10691" y="43"/>
                </a:cubicBezTo>
                <a:cubicBezTo>
                  <a:pt x="9094" y="43"/>
                  <a:pt x="7483" y="136"/>
                  <a:pt x="6072" y="668"/>
                </a:cubicBezTo>
                <a:cubicBezTo>
                  <a:pt x="1669" y="2369"/>
                  <a:pt x="902" y="9274"/>
                  <a:pt x="401" y="13310"/>
                </a:cubicBezTo>
                <a:cubicBezTo>
                  <a:pt x="1" y="16512"/>
                  <a:pt x="1" y="19715"/>
                  <a:pt x="368" y="22917"/>
                </a:cubicBezTo>
                <a:cubicBezTo>
                  <a:pt x="668" y="25285"/>
                  <a:pt x="935" y="28021"/>
                  <a:pt x="2269" y="30122"/>
                </a:cubicBezTo>
                <a:cubicBezTo>
                  <a:pt x="3579" y="32217"/>
                  <a:pt x="5701" y="32612"/>
                  <a:pt x="7949" y="32612"/>
                </a:cubicBezTo>
                <a:cubicBezTo>
                  <a:pt x="8278" y="32612"/>
                  <a:pt x="8609" y="32603"/>
                  <a:pt x="8941" y="32590"/>
                </a:cubicBezTo>
                <a:cubicBezTo>
                  <a:pt x="10609" y="32524"/>
                  <a:pt x="12310" y="32490"/>
                  <a:pt x="14011" y="32390"/>
                </a:cubicBezTo>
                <a:cubicBezTo>
                  <a:pt x="16146" y="36326"/>
                  <a:pt x="19848" y="39295"/>
                  <a:pt x="24318" y="40396"/>
                </a:cubicBezTo>
                <a:cubicBezTo>
                  <a:pt x="24504" y="40443"/>
                  <a:pt x="24680" y="40465"/>
                  <a:pt x="24848" y="40465"/>
                </a:cubicBezTo>
                <a:cubicBezTo>
                  <a:pt x="26576" y="40465"/>
                  <a:pt x="27273" y="38125"/>
                  <a:pt x="25753" y="37060"/>
                </a:cubicBezTo>
                <a:cubicBezTo>
                  <a:pt x="23885" y="35726"/>
                  <a:pt x="22884" y="33658"/>
                  <a:pt x="22851" y="31490"/>
                </a:cubicBezTo>
                <a:lnTo>
                  <a:pt x="22851" y="31490"/>
                </a:lnTo>
                <a:cubicBezTo>
                  <a:pt x="26192" y="31529"/>
                  <a:pt x="29533" y="31545"/>
                  <a:pt x="32868" y="31545"/>
                </a:cubicBezTo>
                <a:cubicBezTo>
                  <a:pt x="35226" y="31545"/>
                  <a:pt x="37581" y="31537"/>
                  <a:pt x="39929" y="31523"/>
                </a:cubicBezTo>
                <a:cubicBezTo>
                  <a:pt x="42932" y="31490"/>
                  <a:pt x="45967" y="31423"/>
                  <a:pt x="48969" y="31356"/>
                </a:cubicBezTo>
                <a:cubicBezTo>
                  <a:pt x="49085" y="31355"/>
                  <a:pt x="49201" y="31354"/>
                  <a:pt x="49319" y="31354"/>
                </a:cubicBezTo>
                <a:cubicBezTo>
                  <a:pt x="50282" y="31354"/>
                  <a:pt x="51308" y="31400"/>
                  <a:pt x="52336" y="31400"/>
                </a:cubicBezTo>
                <a:cubicBezTo>
                  <a:pt x="53899" y="31400"/>
                  <a:pt x="55464" y="31293"/>
                  <a:pt x="56808" y="30756"/>
                </a:cubicBezTo>
                <a:cubicBezTo>
                  <a:pt x="58743" y="30022"/>
                  <a:pt x="59543" y="28421"/>
                  <a:pt x="59710" y="26453"/>
                </a:cubicBezTo>
                <a:cubicBezTo>
                  <a:pt x="59944" y="23217"/>
                  <a:pt x="59777" y="19915"/>
                  <a:pt x="59810" y="16679"/>
                </a:cubicBezTo>
                <a:cubicBezTo>
                  <a:pt x="59877" y="13644"/>
                  <a:pt x="59910" y="10608"/>
                  <a:pt x="59944" y="7539"/>
                </a:cubicBezTo>
                <a:cubicBezTo>
                  <a:pt x="59944" y="5404"/>
                  <a:pt x="59910" y="3036"/>
                  <a:pt x="57942" y="1768"/>
                </a:cubicBezTo>
                <a:cubicBezTo>
                  <a:pt x="57609" y="1401"/>
                  <a:pt x="57175" y="1101"/>
                  <a:pt x="56608" y="868"/>
                </a:cubicBezTo>
                <a:cubicBezTo>
                  <a:pt x="55647" y="489"/>
                  <a:pt x="54552" y="377"/>
                  <a:pt x="53435" y="377"/>
                </a:cubicBezTo>
                <a:cubicBezTo>
                  <a:pt x="51993" y="377"/>
                  <a:pt x="50514" y="563"/>
                  <a:pt x="49236" y="601"/>
                </a:cubicBezTo>
                <a:cubicBezTo>
                  <a:pt x="49069" y="601"/>
                  <a:pt x="48936" y="634"/>
                  <a:pt x="48802" y="634"/>
                </a:cubicBezTo>
                <a:cubicBezTo>
                  <a:pt x="46367" y="501"/>
                  <a:pt x="43966" y="401"/>
                  <a:pt x="41531" y="334"/>
                </a:cubicBezTo>
                <a:cubicBezTo>
                  <a:pt x="35259" y="101"/>
                  <a:pt x="28955" y="0"/>
                  <a:pt x="22650"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rot="10800000">
            <a:off x="4699050" y="2945826"/>
            <a:ext cx="2506858" cy="1692288"/>
          </a:xfrm>
          <a:custGeom>
            <a:rect b="b" l="l" r="r" t="t"/>
            <a:pathLst>
              <a:path extrusionOk="0" h="40466" w="59944">
                <a:moveTo>
                  <a:pt x="22650" y="0"/>
                </a:moveTo>
                <a:cubicBezTo>
                  <a:pt x="19648" y="0"/>
                  <a:pt x="16646" y="34"/>
                  <a:pt x="13644" y="67"/>
                </a:cubicBezTo>
                <a:cubicBezTo>
                  <a:pt x="13504" y="69"/>
                  <a:pt x="13363" y="70"/>
                  <a:pt x="13221" y="70"/>
                </a:cubicBezTo>
                <a:cubicBezTo>
                  <a:pt x="12404" y="70"/>
                  <a:pt x="11550" y="43"/>
                  <a:pt x="10691" y="43"/>
                </a:cubicBezTo>
                <a:cubicBezTo>
                  <a:pt x="9094" y="43"/>
                  <a:pt x="7483" y="136"/>
                  <a:pt x="6072" y="668"/>
                </a:cubicBezTo>
                <a:cubicBezTo>
                  <a:pt x="1669" y="2369"/>
                  <a:pt x="902" y="9274"/>
                  <a:pt x="401" y="13310"/>
                </a:cubicBezTo>
                <a:cubicBezTo>
                  <a:pt x="1" y="16512"/>
                  <a:pt x="1" y="19715"/>
                  <a:pt x="368" y="22917"/>
                </a:cubicBezTo>
                <a:cubicBezTo>
                  <a:pt x="668" y="25285"/>
                  <a:pt x="935" y="28021"/>
                  <a:pt x="2269" y="30122"/>
                </a:cubicBezTo>
                <a:cubicBezTo>
                  <a:pt x="3579" y="32217"/>
                  <a:pt x="5701" y="32612"/>
                  <a:pt x="7949" y="32612"/>
                </a:cubicBezTo>
                <a:cubicBezTo>
                  <a:pt x="8278" y="32612"/>
                  <a:pt x="8609" y="32603"/>
                  <a:pt x="8941" y="32590"/>
                </a:cubicBezTo>
                <a:cubicBezTo>
                  <a:pt x="10609" y="32524"/>
                  <a:pt x="12310" y="32490"/>
                  <a:pt x="14011" y="32390"/>
                </a:cubicBezTo>
                <a:cubicBezTo>
                  <a:pt x="16146" y="36326"/>
                  <a:pt x="19848" y="39295"/>
                  <a:pt x="24318" y="40396"/>
                </a:cubicBezTo>
                <a:cubicBezTo>
                  <a:pt x="24504" y="40443"/>
                  <a:pt x="24680" y="40465"/>
                  <a:pt x="24848" y="40465"/>
                </a:cubicBezTo>
                <a:cubicBezTo>
                  <a:pt x="26576" y="40465"/>
                  <a:pt x="27273" y="38125"/>
                  <a:pt x="25753" y="37060"/>
                </a:cubicBezTo>
                <a:cubicBezTo>
                  <a:pt x="23885" y="35726"/>
                  <a:pt x="22884" y="33658"/>
                  <a:pt x="22851" y="31490"/>
                </a:cubicBezTo>
                <a:lnTo>
                  <a:pt x="22851" y="31490"/>
                </a:lnTo>
                <a:cubicBezTo>
                  <a:pt x="26192" y="31529"/>
                  <a:pt x="29533" y="31545"/>
                  <a:pt x="32868" y="31545"/>
                </a:cubicBezTo>
                <a:cubicBezTo>
                  <a:pt x="35226" y="31545"/>
                  <a:pt x="37581" y="31537"/>
                  <a:pt x="39929" y="31523"/>
                </a:cubicBezTo>
                <a:cubicBezTo>
                  <a:pt x="42932" y="31490"/>
                  <a:pt x="45967" y="31423"/>
                  <a:pt x="48969" y="31356"/>
                </a:cubicBezTo>
                <a:cubicBezTo>
                  <a:pt x="49085" y="31355"/>
                  <a:pt x="49201" y="31354"/>
                  <a:pt x="49319" y="31354"/>
                </a:cubicBezTo>
                <a:cubicBezTo>
                  <a:pt x="50282" y="31354"/>
                  <a:pt x="51308" y="31400"/>
                  <a:pt x="52336" y="31400"/>
                </a:cubicBezTo>
                <a:cubicBezTo>
                  <a:pt x="53899" y="31400"/>
                  <a:pt x="55464" y="31293"/>
                  <a:pt x="56808" y="30756"/>
                </a:cubicBezTo>
                <a:cubicBezTo>
                  <a:pt x="58743" y="30022"/>
                  <a:pt x="59543" y="28421"/>
                  <a:pt x="59710" y="26453"/>
                </a:cubicBezTo>
                <a:cubicBezTo>
                  <a:pt x="59944" y="23217"/>
                  <a:pt x="59777" y="19915"/>
                  <a:pt x="59810" y="16679"/>
                </a:cubicBezTo>
                <a:cubicBezTo>
                  <a:pt x="59877" y="13644"/>
                  <a:pt x="59910" y="10608"/>
                  <a:pt x="59944" y="7539"/>
                </a:cubicBezTo>
                <a:cubicBezTo>
                  <a:pt x="59944" y="5404"/>
                  <a:pt x="59910" y="3036"/>
                  <a:pt x="57942" y="1768"/>
                </a:cubicBezTo>
                <a:cubicBezTo>
                  <a:pt x="57609" y="1401"/>
                  <a:pt x="57175" y="1101"/>
                  <a:pt x="56608" y="868"/>
                </a:cubicBezTo>
                <a:cubicBezTo>
                  <a:pt x="55647" y="489"/>
                  <a:pt x="54552" y="377"/>
                  <a:pt x="53435" y="377"/>
                </a:cubicBezTo>
                <a:cubicBezTo>
                  <a:pt x="51993" y="377"/>
                  <a:pt x="50514" y="563"/>
                  <a:pt x="49236" y="601"/>
                </a:cubicBezTo>
                <a:cubicBezTo>
                  <a:pt x="49069" y="601"/>
                  <a:pt x="48936" y="634"/>
                  <a:pt x="48802" y="634"/>
                </a:cubicBezTo>
                <a:cubicBezTo>
                  <a:pt x="46367" y="501"/>
                  <a:pt x="43966" y="401"/>
                  <a:pt x="41531" y="334"/>
                </a:cubicBezTo>
                <a:cubicBezTo>
                  <a:pt x="35259" y="101"/>
                  <a:pt x="28955" y="0"/>
                  <a:pt x="22650"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4656825" y="1455350"/>
            <a:ext cx="2506858" cy="1692288"/>
          </a:xfrm>
          <a:custGeom>
            <a:rect b="b" l="l" r="r" t="t"/>
            <a:pathLst>
              <a:path extrusionOk="0" h="40466" w="59944">
                <a:moveTo>
                  <a:pt x="22650" y="0"/>
                </a:moveTo>
                <a:cubicBezTo>
                  <a:pt x="19648" y="0"/>
                  <a:pt x="16646" y="34"/>
                  <a:pt x="13644" y="67"/>
                </a:cubicBezTo>
                <a:cubicBezTo>
                  <a:pt x="13504" y="69"/>
                  <a:pt x="13363" y="70"/>
                  <a:pt x="13221" y="70"/>
                </a:cubicBezTo>
                <a:cubicBezTo>
                  <a:pt x="12404" y="70"/>
                  <a:pt x="11550" y="43"/>
                  <a:pt x="10691" y="43"/>
                </a:cubicBezTo>
                <a:cubicBezTo>
                  <a:pt x="9094" y="43"/>
                  <a:pt x="7483" y="136"/>
                  <a:pt x="6072" y="668"/>
                </a:cubicBezTo>
                <a:cubicBezTo>
                  <a:pt x="1669" y="2369"/>
                  <a:pt x="902" y="9274"/>
                  <a:pt x="401" y="13310"/>
                </a:cubicBezTo>
                <a:cubicBezTo>
                  <a:pt x="1" y="16512"/>
                  <a:pt x="1" y="19715"/>
                  <a:pt x="368" y="22917"/>
                </a:cubicBezTo>
                <a:cubicBezTo>
                  <a:pt x="668" y="25285"/>
                  <a:pt x="935" y="28021"/>
                  <a:pt x="2269" y="30122"/>
                </a:cubicBezTo>
                <a:cubicBezTo>
                  <a:pt x="3579" y="32217"/>
                  <a:pt x="5701" y="32612"/>
                  <a:pt x="7949" y="32612"/>
                </a:cubicBezTo>
                <a:cubicBezTo>
                  <a:pt x="8278" y="32612"/>
                  <a:pt x="8609" y="32603"/>
                  <a:pt x="8941" y="32590"/>
                </a:cubicBezTo>
                <a:cubicBezTo>
                  <a:pt x="10609" y="32524"/>
                  <a:pt x="12310" y="32490"/>
                  <a:pt x="14011" y="32390"/>
                </a:cubicBezTo>
                <a:cubicBezTo>
                  <a:pt x="16146" y="36326"/>
                  <a:pt x="19848" y="39295"/>
                  <a:pt x="24318" y="40396"/>
                </a:cubicBezTo>
                <a:cubicBezTo>
                  <a:pt x="24504" y="40443"/>
                  <a:pt x="24680" y="40465"/>
                  <a:pt x="24848" y="40465"/>
                </a:cubicBezTo>
                <a:cubicBezTo>
                  <a:pt x="26576" y="40465"/>
                  <a:pt x="27273" y="38125"/>
                  <a:pt x="25753" y="37060"/>
                </a:cubicBezTo>
                <a:cubicBezTo>
                  <a:pt x="23885" y="35726"/>
                  <a:pt x="22884" y="33658"/>
                  <a:pt x="22851" y="31490"/>
                </a:cubicBezTo>
                <a:lnTo>
                  <a:pt x="22851" y="31490"/>
                </a:lnTo>
                <a:cubicBezTo>
                  <a:pt x="26192" y="31529"/>
                  <a:pt x="29533" y="31545"/>
                  <a:pt x="32868" y="31545"/>
                </a:cubicBezTo>
                <a:cubicBezTo>
                  <a:pt x="35226" y="31545"/>
                  <a:pt x="37581" y="31537"/>
                  <a:pt x="39929" y="31523"/>
                </a:cubicBezTo>
                <a:cubicBezTo>
                  <a:pt x="42932" y="31490"/>
                  <a:pt x="45967" y="31423"/>
                  <a:pt x="48969" y="31356"/>
                </a:cubicBezTo>
                <a:cubicBezTo>
                  <a:pt x="49085" y="31355"/>
                  <a:pt x="49201" y="31354"/>
                  <a:pt x="49319" y="31354"/>
                </a:cubicBezTo>
                <a:cubicBezTo>
                  <a:pt x="50282" y="31354"/>
                  <a:pt x="51308" y="31400"/>
                  <a:pt x="52336" y="31400"/>
                </a:cubicBezTo>
                <a:cubicBezTo>
                  <a:pt x="53899" y="31400"/>
                  <a:pt x="55464" y="31293"/>
                  <a:pt x="56808" y="30756"/>
                </a:cubicBezTo>
                <a:cubicBezTo>
                  <a:pt x="58743" y="30022"/>
                  <a:pt x="59543" y="28421"/>
                  <a:pt x="59710" y="26453"/>
                </a:cubicBezTo>
                <a:cubicBezTo>
                  <a:pt x="59944" y="23217"/>
                  <a:pt x="59777" y="19915"/>
                  <a:pt x="59810" y="16679"/>
                </a:cubicBezTo>
                <a:cubicBezTo>
                  <a:pt x="59877" y="13644"/>
                  <a:pt x="59910" y="10608"/>
                  <a:pt x="59944" y="7539"/>
                </a:cubicBezTo>
                <a:cubicBezTo>
                  <a:pt x="59944" y="5404"/>
                  <a:pt x="59910" y="3036"/>
                  <a:pt x="57942" y="1768"/>
                </a:cubicBezTo>
                <a:cubicBezTo>
                  <a:pt x="57609" y="1401"/>
                  <a:pt x="57175" y="1101"/>
                  <a:pt x="56608" y="868"/>
                </a:cubicBezTo>
                <a:cubicBezTo>
                  <a:pt x="55647" y="489"/>
                  <a:pt x="54552" y="377"/>
                  <a:pt x="53435" y="377"/>
                </a:cubicBezTo>
                <a:cubicBezTo>
                  <a:pt x="51993" y="377"/>
                  <a:pt x="50514" y="563"/>
                  <a:pt x="49236" y="601"/>
                </a:cubicBezTo>
                <a:cubicBezTo>
                  <a:pt x="49069" y="601"/>
                  <a:pt x="48936" y="634"/>
                  <a:pt x="48802" y="634"/>
                </a:cubicBezTo>
                <a:cubicBezTo>
                  <a:pt x="46367" y="501"/>
                  <a:pt x="43966" y="401"/>
                  <a:pt x="41531" y="334"/>
                </a:cubicBezTo>
                <a:cubicBezTo>
                  <a:pt x="35259" y="101"/>
                  <a:pt x="28955" y="0"/>
                  <a:pt x="22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flipH="1" rot="10800000">
            <a:off x="1950750" y="2945826"/>
            <a:ext cx="2506858" cy="1692288"/>
          </a:xfrm>
          <a:custGeom>
            <a:rect b="b" l="l" r="r" t="t"/>
            <a:pathLst>
              <a:path extrusionOk="0" h="40466" w="59944">
                <a:moveTo>
                  <a:pt x="22650" y="0"/>
                </a:moveTo>
                <a:cubicBezTo>
                  <a:pt x="19648" y="0"/>
                  <a:pt x="16646" y="34"/>
                  <a:pt x="13644" y="67"/>
                </a:cubicBezTo>
                <a:cubicBezTo>
                  <a:pt x="13504" y="69"/>
                  <a:pt x="13363" y="70"/>
                  <a:pt x="13221" y="70"/>
                </a:cubicBezTo>
                <a:cubicBezTo>
                  <a:pt x="12404" y="70"/>
                  <a:pt x="11550" y="43"/>
                  <a:pt x="10691" y="43"/>
                </a:cubicBezTo>
                <a:cubicBezTo>
                  <a:pt x="9094" y="43"/>
                  <a:pt x="7483" y="136"/>
                  <a:pt x="6072" y="668"/>
                </a:cubicBezTo>
                <a:cubicBezTo>
                  <a:pt x="1669" y="2369"/>
                  <a:pt x="902" y="9274"/>
                  <a:pt x="401" y="13310"/>
                </a:cubicBezTo>
                <a:cubicBezTo>
                  <a:pt x="1" y="16512"/>
                  <a:pt x="1" y="19715"/>
                  <a:pt x="368" y="22917"/>
                </a:cubicBezTo>
                <a:cubicBezTo>
                  <a:pt x="668" y="25285"/>
                  <a:pt x="935" y="28021"/>
                  <a:pt x="2269" y="30122"/>
                </a:cubicBezTo>
                <a:cubicBezTo>
                  <a:pt x="3579" y="32217"/>
                  <a:pt x="5701" y="32612"/>
                  <a:pt x="7949" y="32612"/>
                </a:cubicBezTo>
                <a:cubicBezTo>
                  <a:pt x="8278" y="32612"/>
                  <a:pt x="8609" y="32603"/>
                  <a:pt x="8941" y="32590"/>
                </a:cubicBezTo>
                <a:cubicBezTo>
                  <a:pt x="10609" y="32524"/>
                  <a:pt x="12310" y="32490"/>
                  <a:pt x="14011" y="32390"/>
                </a:cubicBezTo>
                <a:cubicBezTo>
                  <a:pt x="16146" y="36326"/>
                  <a:pt x="19848" y="39295"/>
                  <a:pt x="24318" y="40396"/>
                </a:cubicBezTo>
                <a:cubicBezTo>
                  <a:pt x="24504" y="40443"/>
                  <a:pt x="24680" y="40465"/>
                  <a:pt x="24848" y="40465"/>
                </a:cubicBezTo>
                <a:cubicBezTo>
                  <a:pt x="26576" y="40465"/>
                  <a:pt x="27273" y="38125"/>
                  <a:pt x="25753" y="37060"/>
                </a:cubicBezTo>
                <a:cubicBezTo>
                  <a:pt x="23885" y="35726"/>
                  <a:pt x="22884" y="33658"/>
                  <a:pt x="22851" y="31490"/>
                </a:cubicBezTo>
                <a:lnTo>
                  <a:pt x="22851" y="31490"/>
                </a:lnTo>
                <a:cubicBezTo>
                  <a:pt x="26192" y="31529"/>
                  <a:pt x="29533" y="31545"/>
                  <a:pt x="32868" y="31545"/>
                </a:cubicBezTo>
                <a:cubicBezTo>
                  <a:pt x="35226" y="31545"/>
                  <a:pt x="37581" y="31537"/>
                  <a:pt x="39929" y="31523"/>
                </a:cubicBezTo>
                <a:cubicBezTo>
                  <a:pt x="42932" y="31490"/>
                  <a:pt x="45967" y="31423"/>
                  <a:pt x="48969" y="31356"/>
                </a:cubicBezTo>
                <a:cubicBezTo>
                  <a:pt x="49085" y="31355"/>
                  <a:pt x="49201" y="31354"/>
                  <a:pt x="49319" y="31354"/>
                </a:cubicBezTo>
                <a:cubicBezTo>
                  <a:pt x="50282" y="31354"/>
                  <a:pt x="51308" y="31400"/>
                  <a:pt x="52336" y="31400"/>
                </a:cubicBezTo>
                <a:cubicBezTo>
                  <a:pt x="53899" y="31400"/>
                  <a:pt x="55464" y="31293"/>
                  <a:pt x="56808" y="30756"/>
                </a:cubicBezTo>
                <a:cubicBezTo>
                  <a:pt x="58743" y="30022"/>
                  <a:pt x="59543" y="28421"/>
                  <a:pt x="59710" y="26453"/>
                </a:cubicBezTo>
                <a:cubicBezTo>
                  <a:pt x="59944" y="23217"/>
                  <a:pt x="59777" y="19915"/>
                  <a:pt x="59810" y="16679"/>
                </a:cubicBezTo>
                <a:cubicBezTo>
                  <a:pt x="59877" y="13644"/>
                  <a:pt x="59910" y="10608"/>
                  <a:pt x="59944" y="7539"/>
                </a:cubicBezTo>
                <a:cubicBezTo>
                  <a:pt x="59944" y="5404"/>
                  <a:pt x="59910" y="3036"/>
                  <a:pt x="57942" y="1768"/>
                </a:cubicBezTo>
                <a:cubicBezTo>
                  <a:pt x="57609" y="1401"/>
                  <a:pt x="57175" y="1101"/>
                  <a:pt x="56608" y="868"/>
                </a:cubicBezTo>
                <a:cubicBezTo>
                  <a:pt x="55647" y="489"/>
                  <a:pt x="54552" y="377"/>
                  <a:pt x="53435" y="377"/>
                </a:cubicBezTo>
                <a:cubicBezTo>
                  <a:pt x="51993" y="377"/>
                  <a:pt x="50514" y="563"/>
                  <a:pt x="49236" y="601"/>
                </a:cubicBezTo>
                <a:cubicBezTo>
                  <a:pt x="49069" y="601"/>
                  <a:pt x="48936" y="634"/>
                  <a:pt x="48802" y="634"/>
                </a:cubicBezTo>
                <a:cubicBezTo>
                  <a:pt x="46367" y="501"/>
                  <a:pt x="43966" y="401"/>
                  <a:pt x="41531" y="334"/>
                </a:cubicBezTo>
                <a:cubicBezTo>
                  <a:pt x="35259" y="101"/>
                  <a:pt x="28955" y="0"/>
                  <a:pt x="226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txBox="1"/>
          <p:nvPr>
            <p:ph idx="15"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r>
              <a:rPr lang="en"/>
              <a:t>TABLE OF CONTENTS ·</a:t>
            </a:r>
            <a:endParaRPr/>
          </a:p>
        </p:txBody>
      </p:sp>
      <p:sp>
        <p:nvSpPr>
          <p:cNvPr id="323" name="Google Shape;323;p25"/>
          <p:cNvSpPr txBox="1"/>
          <p:nvPr>
            <p:ph idx="1" type="subTitle"/>
          </p:nvPr>
        </p:nvSpPr>
        <p:spPr>
          <a:xfrm>
            <a:off x="2071013" y="4159489"/>
            <a:ext cx="2363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Best clustering model</a:t>
            </a:r>
            <a:endParaRPr/>
          </a:p>
        </p:txBody>
      </p:sp>
      <p:sp>
        <p:nvSpPr>
          <p:cNvPr id="324" name="Google Shape;324;p25"/>
          <p:cNvSpPr txBox="1"/>
          <p:nvPr>
            <p:ph idx="2" type="subTitle"/>
          </p:nvPr>
        </p:nvSpPr>
        <p:spPr>
          <a:xfrm>
            <a:off x="4696038" y="4159489"/>
            <a:ext cx="2363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Evaluating</a:t>
            </a:r>
            <a:r>
              <a:rPr lang="en"/>
              <a:t> Clusters</a:t>
            </a:r>
            <a:endParaRPr/>
          </a:p>
        </p:txBody>
      </p:sp>
      <p:sp>
        <p:nvSpPr>
          <p:cNvPr id="325" name="Google Shape;325;p25"/>
          <p:cNvSpPr txBox="1"/>
          <p:nvPr>
            <p:ph type="title"/>
          </p:nvPr>
        </p:nvSpPr>
        <p:spPr>
          <a:xfrm>
            <a:off x="2476724" y="1472495"/>
            <a:ext cx="1549800" cy="6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6" name="Google Shape;326;p25"/>
          <p:cNvSpPr txBox="1"/>
          <p:nvPr>
            <p:ph idx="3" type="title"/>
          </p:nvPr>
        </p:nvSpPr>
        <p:spPr>
          <a:xfrm>
            <a:off x="5105767" y="1505084"/>
            <a:ext cx="1549800" cy="6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7" name="Google Shape;327;p25"/>
          <p:cNvSpPr txBox="1"/>
          <p:nvPr>
            <p:ph idx="4" type="title"/>
          </p:nvPr>
        </p:nvSpPr>
        <p:spPr>
          <a:xfrm>
            <a:off x="2477961" y="3368463"/>
            <a:ext cx="1549800" cy="6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28" name="Google Shape;328;p25"/>
          <p:cNvSpPr txBox="1"/>
          <p:nvPr>
            <p:ph idx="5" type="title"/>
          </p:nvPr>
        </p:nvSpPr>
        <p:spPr>
          <a:xfrm>
            <a:off x="5107005" y="3368463"/>
            <a:ext cx="1549800" cy="6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9" name="Google Shape;329;p25"/>
          <p:cNvSpPr txBox="1"/>
          <p:nvPr>
            <p:ph idx="6" type="subTitle"/>
          </p:nvPr>
        </p:nvSpPr>
        <p:spPr>
          <a:xfrm>
            <a:off x="1950749" y="2019196"/>
            <a:ext cx="26022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a:t>
            </a:r>
            <a:endParaRPr/>
          </a:p>
        </p:txBody>
      </p:sp>
      <p:sp>
        <p:nvSpPr>
          <p:cNvPr id="330" name="Google Shape;330;p25"/>
          <p:cNvSpPr txBox="1"/>
          <p:nvPr>
            <p:ph idx="7" type="subTitle"/>
          </p:nvPr>
        </p:nvSpPr>
        <p:spPr>
          <a:xfrm>
            <a:off x="4606899" y="2002037"/>
            <a:ext cx="25401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331" name="Google Shape;331;p25"/>
          <p:cNvSpPr txBox="1"/>
          <p:nvPr>
            <p:ph idx="8" type="subTitle"/>
          </p:nvPr>
        </p:nvSpPr>
        <p:spPr>
          <a:xfrm>
            <a:off x="4584318" y="3886639"/>
            <a:ext cx="26022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 EVALUATION</a:t>
            </a:r>
            <a:endParaRPr/>
          </a:p>
        </p:txBody>
      </p:sp>
      <p:sp>
        <p:nvSpPr>
          <p:cNvPr id="332" name="Google Shape;332;p25"/>
          <p:cNvSpPr txBox="1"/>
          <p:nvPr>
            <p:ph idx="9" type="subTitle"/>
          </p:nvPr>
        </p:nvSpPr>
        <p:spPr>
          <a:xfrm>
            <a:off x="2068988" y="2289673"/>
            <a:ext cx="23637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333" name="Google Shape;333;p25"/>
          <p:cNvSpPr txBox="1"/>
          <p:nvPr>
            <p:ph idx="13" type="subTitle"/>
          </p:nvPr>
        </p:nvSpPr>
        <p:spPr>
          <a:xfrm>
            <a:off x="4699038" y="2270765"/>
            <a:ext cx="23637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Dimensionality Reduction</a:t>
            </a:r>
            <a:endParaRPr/>
          </a:p>
        </p:txBody>
      </p:sp>
      <p:sp>
        <p:nvSpPr>
          <p:cNvPr id="334" name="Google Shape;334;p25"/>
          <p:cNvSpPr txBox="1"/>
          <p:nvPr>
            <p:ph idx="14" type="subTitle"/>
          </p:nvPr>
        </p:nvSpPr>
        <p:spPr>
          <a:xfrm>
            <a:off x="1950743" y="3886639"/>
            <a:ext cx="26022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Clustering ·</a:t>
            </a:r>
            <a:endParaRPr/>
          </a:p>
        </p:txBody>
      </p:sp>
      <p:sp>
        <p:nvSpPr>
          <p:cNvPr id="567" name="Google Shape;567;p52"/>
          <p:cNvSpPr txBox="1"/>
          <p:nvPr>
            <p:ph idx="4294967295" type="body"/>
          </p:nvPr>
        </p:nvSpPr>
        <p:spPr>
          <a:xfrm>
            <a:off x="610700" y="1291950"/>
            <a:ext cx="7756800" cy="3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After we are done preparing the data and testing for clustering tendency, we will proceed to perform some clustering with some of the most commonly used clustering algorithms.</a:t>
            </a:r>
            <a:endParaRPr/>
          </a:p>
          <a:p>
            <a:pPr indent="0" lvl="0" marL="0" rtl="0" algn="l">
              <a:lnSpc>
                <a:spcPct val="150000"/>
              </a:lnSpc>
              <a:spcBef>
                <a:spcPts val="0"/>
              </a:spcBef>
              <a:spcAft>
                <a:spcPts val="0"/>
              </a:spcAft>
              <a:buNone/>
            </a:pPr>
            <a:r>
              <a:rPr lang="en"/>
              <a:t>We will be using the following clustering algorithms: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1. K-Means Clustering (Centroid-based)</a:t>
            </a:r>
            <a:endParaRPr/>
          </a:p>
          <a:p>
            <a:pPr indent="0" lvl="0" marL="0" rtl="0" algn="l">
              <a:lnSpc>
                <a:spcPct val="150000"/>
              </a:lnSpc>
              <a:spcBef>
                <a:spcPts val="0"/>
              </a:spcBef>
              <a:spcAft>
                <a:spcPts val="0"/>
              </a:spcAft>
              <a:buNone/>
            </a:pPr>
            <a:r>
              <a:rPr lang="en"/>
              <a:t>2. Agglomerative Clustering (Hierarchical-based)</a:t>
            </a:r>
            <a:endParaRPr/>
          </a:p>
          <a:p>
            <a:pPr indent="0" lvl="0" marL="0" rtl="0" algn="l">
              <a:lnSpc>
                <a:spcPct val="150000"/>
              </a:lnSpc>
              <a:spcBef>
                <a:spcPts val="0"/>
              </a:spcBef>
              <a:spcAft>
                <a:spcPts val="0"/>
              </a:spcAft>
              <a:buNone/>
            </a:pPr>
            <a:r>
              <a:rPr lang="en"/>
              <a:t>3. Spectral Clustering (Distribution-based)</a:t>
            </a:r>
            <a:endParaRPr/>
          </a:p>
          <a:p>
            <a:pPr indent="0" lvl="0" marL="0" rtl="0" algn="l">
              <a:lnSpc>
                <a:spcPct val="150000"/>
              </a:lnSpc>
              <a:spcBef>
                <a:spcPts val="0"/>
              </a:spcBef>
              <a:spcAft>
                <a:spcPts val="0"/>
              </a:spcAft>
              <a:buNone/>
            </a:pPr>
            <a:r>
              <a:rPr lang="en"/>
              <a:t>4. DBScan Clustering (Density-based)</a:t>
            </a:r>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3"/>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K Means Clustering ·</a:t>
            </a:r>
            <a:endParaRPr/>
          </a:p>
        </p:txBody>
      </p:sp>
      <p:sp>
        <p:nvSpPr>
          <p:cNvPr id="573" name="Google Shape;573;p53"/>
          <p:cNvSpPr txBox="1"/>
          <p:nvPr>
            <p:ph idx="4294967295" type="body"/>
          </p:nvPr>
        </p:nvSpPr>
        <p:spPr>
          <a:xfrm>
            <a:off x="610700" y="1291950"/>
            <a:ext cx="7756800" cy="3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K Means clustering is a simple and popular algorithm for clustering data. It is a simple algorithm that follows an iterative approach which attempts to partition the dataset into different "K" number of predefined and non-overlapping clusters.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Choosing Number of k</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We will be using 2 approach to evaluate the quality of clusters with </a:t>
            </a:r>
            <a:r>
              <a:rPr lang="en"/>
              <a:t>K Means</a:t>
            </a:r>
            <a:r>
              <a:rPr lang="en"/>
              <a:t> of different k values.</a:t>
            </a:r>
            <a:endParaRPr/>
          </a:p>
          <a:p>
            <a:pPr indent="-317500" lvl="0" marL="457200" rtl="0" algn="l">
              <a:lnSpc>
                <a:spcPct val="150000"/>
              </a:lnSpc>
              <a:spcBef>
                <a:spcPts val="0"/>
              </a:spcBef>
              <a:spcAft>
                <a:spcPts val="0"/>
              </a:spcAft>
              <a:buSzPts val="1400"/>
              <a:buAutoNum type="arabicPeriod"/>
            </a:pPr>
            <a:r>
              <a:rPr lang="en"/>
              <a:t>Elbow Method using Inertia</a:t>
            </a:r>
            <a:endParaRPr/>
          </a:p>
          <a:p>
            <a:pPr indent="-317500" lvl="0" marL="457200" rtl="0" algn="l">
              <a:lnSpc>
                <a:spcPct val="150000"/>
              </a:lnSpc>
              <a:spcBef>
                <a:spcPts val="0"/>
              </a:spcBef>
              <a:spcAft>
                <a:spcPts val="0"/>
              </a:spcAft>
              <a:buSzPts val="1400"/>
              <a:buAutoNum type="arabicPeriod"/>
            </a:pPr>
            <a:r>
              <a:rPr lang="en"/>
              <a:t>Silhouette Analysis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Elbow Method using Inertia ·</a:t>
            </a:r>
            <a:endParaRPr/>
          </a:p>
        </p:txBody>
      </p:sp>
      <p:sp>
        <p:nvSpPr>
          <p:cNvPr id="579" name="Google Shape;579;p54"/>
          <p:cNvSpPr txBox="1"/>
          <p:nvPr>
            <p:ph idx="4294967295" type="body"/>
          </p:nvPr>
        </p:nvSpPr>
        <p:spPr>
          <a:xfrm>
            <a:off x="610700" y="1291950"/>
            <a:ext cx="7756800" cy="3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Inertia is the sum of squared distance of samples to their closest cluster center. We would like this number to be as small as possible. But, if we choose K that is equal to the number of samples we will get inertia=0.</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u="sng"/>
              <a:t>Observations</a:t>
            </a:r>
            <a:endParaRPr b="1" u="sng"/>
          </a:p>
          <a:p>
            <a:pPr indent="-317500" lvl="0" marL="457200" rtl="0" algn="l">
              <a:lnSpc>
                <a:spcPct val="150000"/>
              </a:lnSpc>
              <a:spcBef>
                <a:spcPts val="0"/>
              </a:spcBef>
              <a:spcAft>
                <a:spcPts val="0"/>
              </a:spcAft>
              <a:buSzPts val="1400"/>
              <a:buChar char="●"/>
            </a:pPr>
            <a:r>
              <a:rPr lang="en"/>
              <a:t>As expected, as k increases the inertia value will decrease </a:t>
            </a:r>
            <a:endParaRPr/>
          </a:p>
          <a:p>
            <a:pPr indent="0" lvl="0" marL="457200" rtl="0" algn="l">
              <a:lnSpc>
                <a:spcPct val="150000"/>
              </a:lnSpc>
              <a:spcBef>
                <a:spcPts val="0"/>
              </a:spcBef>
              <a:spcAft>
                <a:spcPts val="0"/>
              </a:spcAft>
              <a:buNone/>
            </a:pPr>
            <a:r>
              <a:rPr lang="en"/>
              <a:t>while picking the k value we need to consider the trade off </a:t>
            </a:r>
            <a:endParaRPr/>
          </a:p>
          <a:p>
            <a:pPr indent="0" lvl="0" marL="457200" rtl="0" algn="l">
              <a:lnSpc>
                <a:spcPct val="150000"/>
              </a:lnSpc>
              <a:spcBef>
                <a:spcPts val="0"/>
              </a:spcBef>
              <a:spcAft>
                <a:spcPts val="0"/>
              </a:spcAft>
              <a:buNone/>
            </a:pPr>
            <a:r>
              <a:rPr lang="en"/>
              <a:t>as after a certain point, the improvement in the inertia </a:t>
            </a:r>
            <a:endParaRPr/>
          </a:p>
          <a:p>
            <a:pPr indent="0" lvl="0" marL="457200" rtl="0" algn="l">
              <a:lnSpc>
                <a:spcPct val="150000"/>
              </a:lnSpc>
              <a:spcBef>
                <a:spcPts val="0"/>
              </a:spcBef>
              <a:spcAft>
                <a:spcPts val="0"/>
              </a:spcAft>
              <a:buNone/>
            </a:pPr>
            <a:r>
              <a:rPr lang="en"/>
              <a:t>value is not significant.</a:t>
            </a:r>
            <a:endParaRPr/>
          </a:p>
          <a:p>
            <a:pPr indent="-317500" lvl="0" marL="457200" rtl="0" algn="l">
              <a:lnSpc>
                <a:spcPct val="150000"/>
              </a:lnSpc>
              <a:spcBef>
                <a:spcPts val="0"/>
              </a:spcBef>
              <a:spcAft>
                <a:spcPts val="0"/>
              </a:spcAft>
              <a:buSzPts val="1400"/>
              <a:buChar char="●"/>
            </a:pPr>
            <a:r>
              <a:rPr lang="en"/>
              <a:t>In this case, there is no clear k value to be chosen as there </a:t>
            </a:r>
            <a:endParaRPr/>
          </a:p>
          <a:p>
            <a:pPr indent="0" lvl="0" marL="457200" rtl="0" algn="l">
              <a:lnSpc>
                <a:spcPct val="150000"/>
              </a:lnSpc>
              <a:spcBef>
                <a:spcPts val="0"/>
              </a:spcBef>
              <a:spcAft>
                <a:spcPts val="0"/>
              </a:spcAft>
              <a:buNone/>
            </a:pPr>
            <a:r>
              <a:rPr lang="en"/>
              <a:t>is no clear elbow</a:t>
            </a:r>
            <a:endParaRPr/>
          </a:p>
        </p:txBody>
      </p:sp>
      <p:pic>
        <p:nvPicPr>
          <p:cNvPr id="580" name="Google Shape;580;p54"/>
          <p:cNvPicPr preferRelativeResize="0"/>
          <p:nvPr/>
        </p:nvPicPr>
        <p:blipFill>
          <a:blip r:embed="rId3">
            <a:alphaModFix/>
          </a:blip>
          <a:stretch>
            <a:fillRect/>
          </a:stretch>
        </p:blipFill>
        <p:spPr>
          <a:xfrm>
            <a:off x="3361650" y="2016850"/>
            <a:ext cx="2729575" cy="530500"/>
          </a:xfrm>
          <a:prstGeom prst="rect">
            <a:avLst/>
          </a:prstGeom>
          <a:noFill/>
          <a:ln>
            <a:noFill/>
          </a:ln>
        </p:spPr>
      </p:pic>
      <p:pic>
        <p:nvPicPr>
          <p:cNvPr id="581" name="Google Shape;581;p54"/>
          <p:cNvPicPr preferRelativeResize="0"/>
          <p:nvPr/>
        </p:nvPicPr>
        <p:blipFill>
          <a:blip r:embed="rId4">
            <a:alphaModFix/>
          </a:blip>
          <a:stretch>
            <a:fillRect/>
          </a:stretch>
        </p:blipFill>
        <p:spPr>
          <a:xfrm>
            <a:off x="6105525" y="2016854"/>
            <a:ext cx="3038475" cy="31266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Silhouette Analysis ·</a:t>
            </a:r>
            <a:endParaRPr/>
          </a:p>
        </p:txBody>
      </p:sp>
      <p:sp>
        <p:nvSpPr>
          <p:cNvPr id="587" name="Google Shape;587;p55"/>
          <p:cNvSpPr txBox="1"/>
          <p:nvPr>
            <p:ph idx="4294967295" type="body"/>
          </p:nvPr>
        </p:nvSpPr>
        <p:spPr>
          <a:xfrm>
            <a:off x="610700" y="1291950"/>
            <a:ext cx="7756800" cy="3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Silhouette analysis can be used to study the separation distance between the resulting clusters. The silhouette plot displays a measure of how close each point in one cluster is to points in the neighbouring clusters and thus provides a way to assess parameters like number of clusters visually. This measure has a range of [-1, 1].</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u="sng"/>
              <a:t>Observations</a:t>
            </a:r>
            <a:endParaRPr b="1" u="sng"/>
          </a:p>
          <a:p>
            <a:pPr indent="-317500" lvl="0" marL="457200" rtl="0" algn="l">
              <a:lnSpc>
                <a:spcPct val="150000"/>
              </a:lnSpc>
              <a:spcBef>
                <a:spcPts val="0"/>
              </a:spcBef>
              <a:spcAft>
                <a:spcPts val="0"/>
              </a:spcAft>
              <a:buSzPts val="1400"/>
              <a:buChar char="●"/>
            </a:pPr>
            <a:r>
              <a:rPr lang="en"/>
              <a:t>Through the analysis of Silhouette score max out at k = 13</a:t>
            </a:r>
            <a:endParaRPr/>
          </a:p>
          <a:p>
            <a:pPr indent="-317500" lvl="0" marL="457200" rtl="0" algn="l">
              <a:lnSpc>
                <a:spcPct val="150000"/>
              </a:lnSpc>
              <a:spcBef>
                <a:spcPts val="0"/>
              </a:spcBef>
              <a:spcAft>
                <a:spcPts val="0"/>
              </a:spcAft>
              <a:buSzPts val="1400"/>
              <a:buChar char="●"/>
            </a:pPr>
            <a:r>
              <a:rPr lang="en"/>
              <a:t>Hence, k = 13 might be a good candidate for the number of </a:t>
            </a:r>
            <a:br>
              <a:rPr lang="en"/>
            </a:br>
            <a:r>
              <a:rPr lang="en"/>
              <a:t>clusters generated, we will be performing a more </a:t>
            </a:r>
            <a:br>
              <a:rPr lang="en"/>
            </a:br>
            <a:r>
              <a:rPr lang="en"/>
              <a:t>comprehensive Silhouette Analysis.</a:t>
            </a:r>
            <a:endParaRPr/>
          </a:p>
          <a:p>
            <a:pPr indent="-317500" lvl="0" marL="457200" rtl="0" algn="l">
              <a:lnSpc>
                <a:spcPct val="150000"/>
              </a:lnSpc>
              <a:spcBef>
                <a:spcPts val="0"/>
              </a:spcBef>
              <a:spcAft>
                <a:spcPts val="0"/>
              </a:spcAft>
              <a:buSzPts val="1400"/>
              <a:buChar char="●"/>
            </a:pPr>
            <a:r>
              <a:rPr lang="en"/>
              <a:t>A potential range of k could be 11 - 15</a:t>
            </a:r>
            <a:endParaRPr/>
          </a:p>
          <a:p>
            <a:pPr indent="0" lvl="0" marL="457200" rtl="0" algn="l">
              <a:lnSpc>
                <a:spcPct val="150000"/>
              </a:lnSpc>
              <a:spcBef>
                <a:spcPts val="0"/>
              </a:spcBef>
              <a:spcAft>
                <a:spcPts val="0"/>
              </a:spcAft>
              <a:buNone/>
            </a:pPr>
            <a:r>
              <a:t/>
            </a:r>
            <a:endParaRPr/>
          </a:p>
        </p:txBody>
      </p:sp>
      <p:pic>
        <p:nvPicPr>
          <p:cNvPr id="588" name="Google Shape;588;p55"/>
          <p:cNvPicPr preferRelativeResize="0"/>
          <p:nvPr/>
        </p:nvPicPr>
        <p:blipFill>
          <a:blip r:embed="rId3">
            <a:alphaModFix/>
          </a:blip>
          <a:stretch>
            <a:fillRect/>
          </a:stretch>
        </p:blipFill>
        <p:spPr>
          <a:xfrm>
            <a:off x="4351700" y="2710300"/>
            <a:ext cx="2076450" cy="600075"/>
          </a:xfrm>
          <a:prstGeom prst="rect">
            <a:avLst/>
          </a:prstGeom>
          <a:noFill/>
          <a:ln>
            <a:noFill/>
          </a:ln>
        </p:spPr>
      </p:pic>
      <p:pic>
        <p:nvPicPr>
          <p:cNvPr id="589" name="Google Shape;589;p55"/>
          <p:cNvPicPr preferRelativeResize="0"/>
          <p:nvPr/>
        </p:nvPicPr>
        <p:blipFill>
          <a:blip r:embed="rId4">
            <a:alphaModFix/>
          </a:blip>
          <a:stretch>
            <a:fillRect/>
          </a:stretch>
        </p:blipFill>
        <p:spPr>
          <a:xfrm>
            <a:off x="6428157" y="2271725"/>
            <a:ext cx="2715843" cy="2871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6"/>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Silhouette Analysis ·</a:t>
            </a:r>
            <a:endParaRPr/>
          </a:p>
        </p:txBody>
      </p:sp>
      <p:pic>
        <p:nvPicPr>
          <p:cNvPr id="595" name="Google Shape;595;p56"/>
          <p:cNvPicPr preferRelativeResize="0"/>
          <p:nvPr/>
        </p:nvPicPr>
        <p:blipFill>
          <a:blip r:embed="rId3">
            <a:alphaModFix/>
          </a:blip>
          <a:stretch>
            <a:fillRect/>
          </a:stretch>
        </p:blipFill>
        <p:spPr>
          <a:xfrm>
            <a:off x="6076119" y="0"/>
            <a:ext cx="3067361" cy="1768360"/>
          </a:xfrm>
          <a:prstGeom prst="rect">
            <a:avLst/>
          </a:prstGeom>
          <a:noFill/>
          <a:ln>
            <a:noFill/>
          </a:ln>
        </p:spPr>
      </p:pic>
      <p:pic>
        <p:nvPicPr>
          <p:cNvPr id="596" name="Google Shape;596;p56"/>
          <p:cNvPicPr preferRelativeResize="0"/>
          <p:nvPr/>
        </p:nvPicPr>
        <p:blipFill>
          <a:blip r:embed="rId4">
            <a:alphaModFix/>
          </a:blip>
          <a:stretch>
            <a:fillRect/>
          </a:stretch>
        </p:blipFill>
        <p:spPr>
          <a:xfrm>
            <a:off x="6076119" y="3468229"/>
            <a:ext cx="3067360" cy="1675271"/>
          </a:xfrm>
          <a:prstGeom prst="rect">
            <a:avLst/>
          </a:prstGeom>
          <a:noFill/>
          <a:ln>
            <a:noFill/>
          </a:ln>
        </p:spPr>
      </p:pic>
      <p:pic>
        <p:nvPicPr>
          <p:cNvPr id="597" name="Google Shape;597;p56"/>
          <p:cNvPicPr preferRelativeResize="0"/>
          <p:nvPr/>
        </p:nvPicPr>
        <p:blipFill>
          <a:blip r:embed="rId5">
            <a:alphaModFix/>
          </a:blip>
          <a:stretch>
            <a:fillRect/>
          </a:stretch>
        </p:blipFill>
        <p:spPr>
          <a:xfrm>
            <a:off x="6076119" y="1768348"/>
            <a:ext cx="3067357" cy="1699873"/>
          </a:xfrm>
          <a:prstGeom prst="rect">
            <a:avLst/>
          </a:prstGeom>
          <a:noFill/>
          <a:ln>
            <a:noFill/>
          </a:ln>
        </p:spPr>
      </p:pic>
      <p:sp>
        <p:nvSpPr>
          <p:cNvPr id="598" name="Google Shape;598;p56"/>
          <p:cNvSpPr txBox="1"/>
          <p:nvPr>
            <p:ph idx="4294967295" type="body"/>
          </p:nvPr>
        </p:nvSpPr>
        <p:spPr>
          <a:xfrm>
            <a:off x="610700" y="1291950"/>
            <a:ext cx="5435700" cy="3436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The best average silhouette score is 0.7092220187187195 belonging to n_clusters = 13.</a:t>
            </a:r>
            <a:endParaRPr sz="1200"/>
          </a:p>
          <a:p>
            <a:pPr indent="-304800" lvl="0" marL="457200" rtl="0" algn="l">
              <a:lnSpc>
                <a:spcPct val="150000"/>
              </a:lnSpc>
              <a:spcBef>
                <a:spcPts val="0"/>
              </a:spcBef>
              <a:spcAft>
                <a:spcPts val="0"/>
              </a:spcAft>
              <a:buSzPts val="1200"/>
              <a:buChar char="●"/>
            </a:pPr>
            <a:r>
              <a:rPr lang="en" sz="1200"/>
              <a:t>Most silhouette have cluster label coefficient values is more than the average silhouette indicated using the red line.</a:t>
            </a:r>
            <a:endParaRPr sz="1200"/>
          </a:p>
          <a:p>
            <a:pPr indent="-304800" lvl="1" marL="1371600" rtl="0" algn="l">
              <a:lnSpc>
                <a:spcPct val="150000"/>
              </a:lnSpc>
              <a:spcBef>
                <a:spcPts val="0"/>
              </a:spcBef>
              <a:spcAft>
                <a:spcPts val="0"/>
              </a:spcAft>
              <a:buSzPts val="1200"/>
              <a:buChar char="○"/>
            </a:pPr>
            <a:r>
              <a:rPr lang="en" sz="1200"/>
              <a:t>n_clusters that have cluster label coefficient values below the red line are [9,10,11,12]</a:t>
            </a:r>
            <a:endParaRPr sz="1200"/>
          </a:p>
          <a:p>
            <a:pPr indent="-304800" lvl="0" marL="457200" rtl="0" algn="l">
              <a:lnSpc>
                <a:spcPct val="150000"/>
              </a:lnSpc>
              <a:spcBef>
                <a:spcPts val="0"/>
              </a:spcBef>
              <a:spcAft>
                <a:spcPts val="0"/>
              </a:spcAft>
              <a:buSzPts val="1200"/>
              <a:buChar char="●"/>
            </a:pPr>
            <a:r>
              <a:rPr lang="en" sz="1200"/>
              <a:t>Another factor to consider if n_clusters should be used is the distribution of the cluster. If distribution is the same then it shows that the the clusters are in the same size. To find the distribution of the cluster we will be comparing the width of the cluster label.</a:t>
            </a:r>
            <a:endParaRPr sz="1200"/>
          </a:p>
          <a:p>
            <a:pPr indent="-304800" lvl="1" marL="1371600" rtl="0" algn="l">
              <a:lnSpc>
                <a:spcPct val="150000"/>
              </a:lnSpc>
              <a:spcBef>
                <a:spcPts val="0"/>
              </a:spcBef>
              <a:spcAft>
                <a:spcPts val="0"/>
              </a:spcAft>
              <a:buSzPts val="1200"/>
              <a:buChar char="○"/>
            </a:pPr>
            <a:r>
              <a:rPr lang="en" sz="1200"/>
              <a:t>n_clusters that does not have the same width </a:t>
            </a:r>
            <a:endParaRPr sz="1200"/>
          </a:p>
          <a:p>
            <a:pPr indent="0" lvl="0" marL="1371600" rtl="0" algn="l">
              <a:lnSpc>
                <a:spcPct val="150000"/>
              </a:lnSpc>
              <a:spcBef>
                <a:spcPts val="0"/>
              </a:spcBef>
              <a:spcAft>
                <a:spcPts val="0"/>
              </a:spcAft>
              <a:buNone/>
            </a:pPr>
            <a:r>
              <a:rPr lang="en" sz="1200"/>
              <a:t>are [2,5,6,7,8,11,14,15]</a:t>
            </a:r>
            <a:endParaRPr sz="1200"/>
          </a:p>
          <a:p>
            <a:pPr indent="-304800" lvl="0" marL="457200" rtl="0" algn="l">
              <a:lnSpc>
                <a:spcPct val="150000"/>
              </a:lnSpc>
              <a:spcBef>
                <a:spcPts val="0"/>
              </a:spcBef>
              <a:spcAft>
                <a:spcPts val="0"/>
              </a:spcAft>
              <a:buSzPts val="1200"/>
              <a:buChar char="●"/>
            </a:pPr>
            <a:r>
              <a:rPr lang="en" sz="1200"/>
              <a:t>Clusters that are valid = [1,3,4,13]</a:t>
            </a:r>
            <a:endParaRPr sz="1200"/>
          </a:p>
          <a:p>
            <a:pPr indent="0" lvl="0" marL="0" rtl="0" algn="l">
              <a:lnSpc>
                <a:spcPct val="150000"/>
              </a:lnSpc>
              <a:spcBef>
                <a:spcPts val="0"/>
              </a:spcBef>
              <a:spcAft>
                <a:spcPts val="0"/>
              </a:spcAft>
              <a:buNone/>
            </a:pPr>
            <a:r>
              <a:t/>
            </a:r>
            <a:endParaRPr sz="1500"/>
          </a:p>
        </p:txBody>
      </p:sp>
      <p:sp>
        <p:nvSpPr>
          <p:cNvPr id="599" name="Google Shape;599;p56"/>
          <p:cNvSpPr/>
          <p:nvPr/>
        </p:nvSpPr>
        <p:spPr>
          <a:xfrm>
            <a:off x="7604800" y="1862585"/>
            <a:ext cx="1647900" cy="1511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7554888" y="3587677"/>
            <a:ext cx="1647900" cy="1511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7919474" y="424773"/>
            <a:ext cx="918900" cy="918900"/>
          </a:xfrm>
          <a:prstGeom prst="smileyFace">
            <a:avLst>
              <a:gd fmla="val 4653"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7"/>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K Means (n_cluster = 13) ·</a:t>
            </a:r>
            <a:endParaRPr/>
          </a:p>
        </p:txBody>
      </p:sp>
      <p:sp>
        <p:nvSpPr>
          <p:cNvPr id="607" name="Google Shape;607;p57"/>
          <p:cNvSpPr txBox="1"/>
          <p:nvPr>
            <p:ph idx="4294967295" type="body"/>
          </p:nvPr>
        </p:nvSpPr>
        <p:spPr>
          <a:xfrm>
            <a:off x="610700" y="1291950"/>
            <a:ext cx="4454100" cy="3436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The best average silhouette score is 0.7092220187187195 belonging to n_clusters = 13.</a:t>
            </a:r>
            <a:endParaRPr/>
          </a:p>
          <a:p>
            <a:pPr indent="-317500" lvl="0" marL="457200" rtl="0" algn="l">
              <a:lnSpc>
                <a:spcPct val="150000"/>
              </a:lnSpc>
              <a:spcBef>
                <a:spcPts val="0"/>
              </a:spcBef>
              <a:spcAft>
                <a:spcPts val="0"/>
              </a:spcAft>
              <a:buSzPts val="1400"/>
              <a:buChar char="●"/>
            </a:pPr>
            <a:r>
              <a:rPr lang="en"/>
              <a:t>We can see that K Means 13 forms clear clusters and there are no overlaps of clusters which makes it a strong possible cluster</a:t>
            </a:r>
            <a:endParaRPr/>
          </a:p>
        </p:txBody>
      </p:sp>
      <p:pic>
        <p:nvPicPr>
          <p:cNvPr id="608" name="Google Shape;608;p57"/>
          <p:cNvPicPr preferRelativeResize="0"/>
          <p:nvPr/>
        </p:nvPicPr>
        <p:blipFill>
          <a:blip r:embed="rId3">
            <a:alphaModFix/>
          </a:blip>
          <a:stretch>
            <a:fillRect/>
          </a:stretch>
        </p:blipFill>
        <p:spPr>
          <a:xfrm>
            <a:off x="5064737" y="1291950"/>
            <a:ext cx="4079264" cy="38515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Agglomerative Clustering ·</a:t>
            </a:r>
            <a:endParaRPr/>
          </a:p>
        </p:txBody>
      </p:sp>
      <p:sp>
        <p:nvSpPr>
          <p:cNvPr id="614" name="Google Shape;614;p58"/>
          <p:cNvSpPr txBox="1"/>
          <p:nvPr>
            <p:ph idx="4294967295" type="body"/>
          </p:nvPr>
        </p:nvSpPr>
        <p:spPr>
          <a:xfrm>
            <a:off x="610700" y="1291950"/>
            <a:ext cx="46566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Agglomerative Clustering is a type of hierarchical clustering algorithm. It is an unsupervised machine learning technique that divides the population into several clusters such that data points in the same cluster are more similar and data points in different clusters are dissimilar.</a:t>
            </a:r>
            <a:endParaRPr sz="1200"/>
          </a:p>
          <a:p>
            <a:pPr indent="0" lvl="0" marL="0" rtl="0" algn="l">
              <a:lnSpc>
                <a:spcPct val="115000"/>
              </a:lnSpc>
              <a:spcBef>
                <a:spcPts val="1000"/>
              </a:spcBef>
              <a:spcAft>
                <a:spcPts val="0"/>
              </a:spcAft>
              <a:buNone/>
            </a:pPr>
            <a:r>
              <a:rPr b="1" lang="en" sz="1200" u="sng"/>
              <a:t>Observations</a:t>
            </a:r>
            <a:endParaRPr b="1" sz="1200" u="sng"/>
          </a:p>
          <a:p>
            <a:pPr indent="0" lvl="0" marL="0" rtl="0" algn="l">
              <a:lnSpc>
                <a:spcPct val="115000"/>
              </a:lnSpc>
              <a:spcBef>
                <a:spcPts val="1000"/>
              </a:spcBef>
              <a:spcAft>
                <a:spcPts val="0"/>
              </a:spcAft>
              <a:buNone/>
            </a:pPr>
            <a:r>
              <a:rPr lang="en" sz="1200"/>
              <a:t>It seems that the points in the node (102)(168) and (162)(529) is very different due to the large difference in the dendrogram. The taller the edge the bigger the difference, the closeness of the data points are given by the vertical position of the split.</a:t>
            </a:r>
            <a:endParaRPr sz="1200"/>
          </a:p>
          <a:p>
            <a:pPr indent="0" lvl="0" marL="0" rtl="0" algn="l">
              <a:lnSpc>
                <a:spcPct val="115000"/>
              </a:lnSpc>
              <a:spcBef>
                <a:spcPts val="0"/>
              </a:spcBef>
              <a:spcAft>
                <a:spcPts val="0"/>
              </a:spcAft>
              <a:buNone/>
            </a:pPr>
            <a:r>
              <a:rPr lang="en" sz="1200"/>
              <a:t>From the dendrogram generated, the reasonable number of cluster that would be k = 6 as we look at all the vertical lines. The vertical lines with the maximum distance is the green line and hence we can decide a k = 6 to cut the dendrogram</a:t>
            </a:r>
            <a:endParaRPr sz="1200"/>
          </a:p>
          <a:p>
            <a:pPr indent="0" lvl="0" marL="0" rtl="0" algn="l">
              <a:lnSpc>
                <a:spcPct val="115000"/>
              </a:lnSpc>
              <a:spcBef>
                <a:spcPts val="0"/>
              </a:spcBef>
              <a:spcAft>
                <a:spcPts val="0"/>
              </a:spcAft>
              <a:buNone/>
            </a:pPr>
            <a:r>
              <a:t/>
            </a:r>
            <a:endParaRPr sz="1200"/>
          </a:p>
        </p:txBody>
      </p:sp>
      <p:pic>
        <p:nvPicPr>
          <p:cNvPr id="615" name="Google Shape;615;p58"/>
          <p:cNvPicPr preferRelativeResize="0"/>
          <p:nvPr/>
        </p:nvPicPr>
        <p:blipFill>
          <a:blip r:embed="rId3">
            <a:alphaModFix/>
          </a:blip>
          <a:stretch>
            <a:fillRect/>
          </a:stretch>
        </p:blipFill>
        <p:spPr>
          <a:xfrm>
            <a:off x="5267312" y="1291950"/>
            <a:ext cx="3876688" cy="3851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Agglomerative Clustering ·</a:t>
            </a:r>
            <a:endParaRPr/>
          </a:p>
        </p:txBody>
      </p:sp>
      <p:sp>
        <p:nvSpPr>
          <p:cNvPr id="621" name="Google Shape;621;p59"/>
          <p:cNvSpPr txBox="1"/>
          <p:nvPr>
            <p:ph idx="4294967295" type="body"/>
          </p:nvPr>
        </p:nvSpPr>
        <p:spPr>
          <a:xfrm>
            <a:off x="610700" y="1291950"/>
            <a:ext cx="44916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Silhouette Score: 0.5364595</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1200" u="sng"/>
              <a:t>Observations</a:t>
            </a:r>
            <a:endParaRPr b="1" sz="1200" u="sng"/>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By comparing the clusters formed using Agglomerative Clustering, we notice that none of the clusters overlap which is a good thing as there is no ambiguity.</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We also note that the Agglomerative Clustering looks similar to the KMeans Cluster (n_clusters=6). This is also further proven as the silhouette score for KMeans (n_cluster=6) and Agglomerative Clustering (n_cluster=6) is the same at 0.5364595</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622" name="Google Shape;622;p59"/>
          <p:cNvPicPr preferRelativeResize="0"/>
          <p:nvPr/>
        </p:nvPicPr>
        <p:blipFill>
          <a:blip r:embed="rId3">
            <a:alphaModFix/>
          </a:blip>
          <a:stretch>
            <a:fillRect/>
          </a:stretch>
        </p:blipFill>
        <p:spPr>
          <a:xfrm>
            <a:off x="5102189" y="1291950"/>
            <a:ext cx="4041810" cy="3851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0"/>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Spectral Clustering ·</a:t>
            </a:r>
            <a:endParaRPr/>
          </a:p>
        </p:txBody>
      </p:sp>
      <p:sp>
        <p:nvSpPr>
          <p:cNvPr id="628" name="Google Shape;628;p60"/>
          <p:cNvSpPr txBox="1"/>
          <p:nvPr>
            <p:ph idx="4294967295" type="body"/>
          </p:nvPr>
        </p:nvSpPr>
        <p:spPr>
          <a:xfrm>
            <a:off x="610700" y="1291950"/>
            <a:ext cx="44916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Spectral clustering is a technique with roots in graph theory, where the approach is used to identify communities of nodes in a graph based on the edges connecting them. The method is flexible and allows us to cluster non graph data as well. Spectral clustering uses information from the eigenvalues (spectrum) of special matrices built from the graph or the data set. We’ll learn how to construct these matrices, interpret their spectrum, and use the eigenvectors to assign our data to clusters. We will be using n_clusters of 4 as it is one of the clusters in KMeans which is valid.</a:t>
            </a:r>
            <a:endParaRPr sz="1200"/>
          </a:p>
          <a:p>
            <a:pPr indent="0" lvl="0" marL="0" rtl="0" algn="l">
              <a:lnSpc>
                <a:spcPct val="100000"/>
              </a:lnSpc>
              <a:spcBef>
                <a:spcPts val="1000"/>
              </a:spcBef>
              <a:spcAft>
                <a:spcPts val="0"/>
              </a:spcAft>
              <a:buNone/>
            </a:pPr>
            <a:r>
              <a:rPr lang="en" sz="1200"/>
              <a:t>Silhouette Score: </a:t>
            </a:r>
            <a:r>
              <a:rPr b="1" lang="en" sz="1200"/>
              <a:t>0.13540813</a:t>
            </a:r>
            <a:endParaRPr b="1" sz="1200"/>
          </a:p>
          <a:p>
            <a:pPr indent="0" lvl="0" marL="0" rtl="0" algn="l">
              <a:lnSpc>
                <a:spcPct val="115000"/>
              </a:lnSpc>
              <a:spcBef>
                <a:spcPts val="1000"/>
              </a:spcBef>
              <a:spcAft>
                <a:spcPts val="0"/>
              </a:spcAft>
              <a:buNone/>
            </a:pPr>
            <a:r>
              <a:rPr lang="en" sz="1200"/>
              <a:t>The clustering of SpectralClustering has clusters in different points of the scatter plot. There are no overlaps in the clusters which means that the clusters are no ambiguous.</a:t>
            </a:r>
            <a:endParaRPr sz="1200"/>
          </a:p>
          <a:p>
            <a:pPr indent="0" lvl="0" marL="0" rtl="0" algn="l">
              <a:lnSpc>
                <a:spcPct val="115000"/>
              </a:lnSpc>
              <a:spcBef>
                <a:spcPts val="0"/>
              </a:spcBef>
              <a:spcAft>
                <a:spcPts val="0"/>
              </a:spcAft>
              <a:buNone/>
            </a:pPr>
            <a:r>
              <a:rPr lang="en" sz="1200"/>
              <a:t>However, the silhouette score states that the mean clusters are indifferent or the distances between the clusters are not significant</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629" name="Google Shape;629;p60"/>
          <p:cNvPicPr preferRelativeResize="0"/>
          <p:nvPr/>
        </p:nvPicPr>
        <p:blipFill>
          <a:blip r:embed="rId3">
            <a:alphaModFix/>
          </a:blip>
          <a:stretch>
            <a:fillRect/>
          </a:stretch>
        </p:blipFill>
        <p:spPr>
          <a:xfrm>
            <a:off x="5102300" y="1328499"/>
            <a:ext cx="4041699" cy="38150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1"/>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DBSCAN ·</a:t>
            </a:r>
            <a:endParaRPr/>
          </a:p>
        </p:txBody>
      </p:sp>
      <p:sp>
        <p:nvSpPr>
          <p:cNvPr id="635" name="Google Shape;635;p61"/>
          <p:cNvSpPr txBox="1"/>
          <p:nvPr>
            <p:ph idx="4294967295" type="body"/>
          </p:nvPr>
        </p:nvSpPr>
        <p:spPr>
          <a:xfrm>
            <a:off x="523525" y="1291950"/>
            <a:ext cx="47559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Density-based spatial clustering of applications with noise also known as DBSCAn is a data clustering algorithm. DBSCAN Groups points together that are close by based on a distance measurement usually Euclidean distance and a minimum point. It also marks outliers as points that are in low density regions. DBSCAN will require hyperparameter tuning as epsilon and min point to find the optimal value. But first we will be using DBSCAN's default params of epsilon = 0.5 and min point = 5</a:t>
            </a:r>
            <a:endParaRPr sz="1200"/>
          </a:p>
          <a:p>
            <a:pPr indent="0" lvl="0" marL="0" rtl="0" algn="l">
              <a:lnSpc>
                <a:spcPct val="100000"/>
              </a:lnSpc>
              <a:spcBef>
                <a:spcPts val="1000"/>
              </a:spcBef>
              <a:spcAft>
                <a:spcPts val="0"/>
              </a:spcAft>
              <a:buNone/>
            </a:pPr>
            <a:r>
              <a:rPr lang="en" sz="1200"/>
              <a:t>Silhouette Coefficient: </a:t>
            </a:r>
            <a:r>
              <a:rPr b="1" lang="en" sz="1200"/>
              <a:t>-0.203</a:t>
            </a:r>
            <a:endParaRPr b="1" sz="1200"/>
          </a:p>
          <a:p>
            <a:pPr indent="-292100" lvl="0" marL="457200" rtl="0" algn="l">
              <a:lnSpc>
                <a:spcPct val="115000"/>
              </a:lnSpc>
              <a:spcBef>
                <a:spcPts val="1000"/>
              </a:spcBef>
              <a:spcAft>
                <a:spcPts val="0"/>
              </a:spcAft>
              <a:buSzPts val="1000"/>
              <a:buChar char="●"/>
            </a:pPr>
            <a:r>
              <a:rPr lang="en" sz="1000"/>
              <a:t>Using the silhouette score, the coefficient is -0.203 which means that the clusters are assigned in the wrong way. This is bad and we will need to change and increase the models parameters. But let us see what is wrong with the clustering.</a:t>
            </a:r>
            <a:endParaRPr sz="1000"/>
          </a:p>
          <a:p>
            <a:pPr indent="-292100" lvl="0" marL="457200" rtl="0" algn="l">
              <a:lnSpc>
                <a:spcPct val="115000"/>
              </a:lnSpc>
              <a:spcBef>
                <a:spcPts val="0"/>
              </a:spcBef>
              <a:spcAft>
                <a:spcPts val="0"/>
              </a:spcAft>
              <a:buSzPts val="1000"/>
              <a:buChar char="●"/>
            </a:pPr>
            <a:r>
              <a:rPr lang="en" sz="1000"/>
              <a:t>The estimated number of clusters is 87 which means that the epsilon value might be too small for the data to form meaningful clusters. We note that the min point value is making those dots that are black considered outliers and might need to be adjusted to make the clusters more meaningful</a:t>
            </a:r>
            <a:endParaRPr sz="1000"/>
          </a:p>
          <a:p>
            <a:pPr indent="0" lvl="0" marL="0" rtl="0" algn="l">
              <a:lnSpc>
                <a:spcPct val="115000"/>
              </a:lnSpc>
              <a:spcBef>
                <a:spcPts val="0"/>
              </a:spcBef>
              <a:spcAft>
                <a:spcPts val="0"/>
              </a:spcAft>
              <a:buNone/>
            </a:pPr>
            <a:r>
              <a:t/>
            </a:r>
            <a:endParaRPr sz="1000"/>
          </a:p>
        </p:txBody>
      </p:sp>
      <p:pic>
        <p:nvPicPr>
          <p:cNvPr id="636" name="Google Shape;636;p61"/>
          <p:cNvPicPr preferRelativeResize="0"/>
          <p:nvPr/>
        </p:nvPicPr>
        <p:blipFill>
          <a:blip r:embed="rId3">
            <a:alphaModFix/>
          </a:blip>
          <a:stretch>
            <a:fillRect/>
          </a:stretch>
        </p:blipFill>
        <p:spPr>
          <a:xfrm>
            <a:off x="5279414" y="1291950"/>
            <a:ext cx="3864586" cy="3851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26"/>
          <p:cNvGrpSpPr/>
          <p:nvPr/>
        </p:nvGrpSpPr>
        <p:grpSpPr>
          <a:xfrm>
            <a:off x="4292938" y="1056401"/>
            <a:ext cx="6237562" cy="5311766"/>
            <a:chOff x="4292938" y="1056401"/>
            <a:chExt cx="6237562" cy="5311766"/>
          </a:xfrm>
        </p:grpSpPr>
        <p:sp>
          <p:nvSpPr>
            <p:cNvPr id="340" name="Google Shape;340;p26"/>
            <p:cNvSpPr/>
            <p:nvPr/>
          </p:nvSpPr>
          <p:spPr>
            <a:xfrm>
              <a:off x="4499150" y="1351675"/>
              <a:ext cx="5422422" cy="4934771"/>
            </a:xfrm>
            <a:custGeom>
              <a:rect b="b" l="l" r="r" t="t"/>
              <a:pathLst>
                <a:path extrusionOk="0" h="52485" w="57670">
                  <a:moveTo>
                    <a:pt x="28456" y="1"/>
                  </a:moveTo>
                  <a:cubicBezTo>
                    <a:pt x="26076" y="1"/>
                    <a:pt x="23754" y="372"/>
                    <a:pt x="21585" y="1167"/>
                  </a:cubicBezTo>
                  <a:cubicBezTo>
                    <a:pt x="6009" y="6876"/>
                    <a:pt x="1" y="33731"/>
                    <a:pt x="11817" y="45925"/>
                  </a:cubicBezTo>
                  <a:cubicBezTo>
                    <a:pt x="16187" y="50435"/>
                    <a:pt x="22550" y="52484"/>
                    <a:pt x="28928" y="52484"/>
                  </a:cubicBezTo>
                  <a:cubicBezTo>
                    <a:pt x="32565" y="52484"/>
                    <a:pt x="36208" y="51817"/>
                    <a:pt x="39488" y="50560"/>
                  </a:cubicBezTo>
                  <a:cubicBezTo>
                    <a:pt x="49574" y="46721"/>
                    <a:pt x="57670" y="36735"/>
                    <a:pt x="57391" y="26032"/>
                  </a:cubicBezTo>
                  <a:cubicBezTo>
                    <a:pt x="57003" y="11698"/>
                    <a:pt x="41812" y="1"/>
                    <a:pt x="28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6"/>
            <p:cNvGrpSpPr/>
            <p:nvPr/>
          </p:nvGrpSpPr>
          <p:grpSpPr>
            <a:xfrm>
              <a:off x="5671375" y="1056401"/>
              <a:ext cx="2907725" cy="5176724"/>
              <a:chOff x="5671375" y="925226"/>
              <a:chExt cx="2907725" cy="5176724"/>
            </a:xfrm>
          </p:grpSpPr>
          <p:grpSp>
            <p:nvGrpSpPr>
              <p:cNvPr id="342" name="Google Shape;342;p26"/>
              <p:cNvGrpSpPr/>
              <p:nvPr/>
            </p:nvGrpSpPr>
            <p:grpSpPr>
              <a:xfrm>
                <a:off x="5671375" y="925226"/>
                <a:ext cx="2907725" cy="5176724"/>
                <a:chOff x="5671375" y="925226"/>
                <a:chExt cx="2907725" cy="5176724"/>
              </a:xfrm>
            </p:grpSpPr>
            <p:sp>
              <p:nvSpPr>
                <p:cNvPr id="343" name="Google Shape;343;p26"/>
                <p:cNvSpPr/>
                <p:nvPr/>
              </p:nvSpPr>
              <p:spPr>
                <a:xfrm flipH="1">
                  <a:off x="6927900" y="2604850"/>
                  <a:ext cx="1651200" cy="3497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6"/>
                <p:cNvGrpSpPr/>
                <p:nvPr/>
              </p:nvGrpSpPr>
              <p:grpSpPr>
                <a:xfrm>
                  <a:off x="5671375" y="925226"/>
                  <a:ext cx="2652336" cy="3944900"/>
                  <a:chOff x="5671375" y="925226"/>
                  <a:chExt cx="2652336" cy="3944900"/>
                </a:xfrm>
              </p:grpSpPr>
              <p:sp>
                <p:nvSpPr>
                  <p:cNvPr id="345" name="Google Shape;345;p26"/>
                  <p:cNvSpPr/>
                  <p:nvPr/>
                </p:nvSpPr>
                <p:spPr>
                  <a:xfrm>
                    <a:off x="7406703" y="2152149"/>
                    <a:ext cx="146245" cy="74149"/>
                  </a:xfrm>
                  <a:custGeom>
                    <a:rect b="b" l="l" r="r" t="t"/>
                    <a:pathLst>
                      <a:path extrusionOk="0" h="2470" w="4872">
                        <a:moveTo>
                          <a:pt x="4437" y="1"/>
                        </a:moveTo>
                        <a:cubicBezTo>
                          <a:pt x="4237" y="1"/>
                          <a:pt x="4037" y="168"/>
                          <a:pt x="4037" y="401"/>
                        </a:cubicBezTo>
                        <a:cubicBezTo>
                          <a:pt x="4037" y="735"/>
                          <a:pt x="3937" y="1002"/>
                          <a:pt x="3704" y="1202"/>
                        </a:cubicBezTo>
                        <a:cubicBezTo>
                          <a:pt x="3291" y="1524"/>
                          <a:pt x="2590" y="1616"/>
                          <a:pt x="1931" y="1616"/>
                        </a:cubicBezTo>
                        <a:cubicBezTo>
                          <a:pt x="1363" y="1616"/>
                          <a:pt x="828" y="1548"/>
                          <a:pt x="535" y="1502"/>
                        </a:cubicBezTo>
                        <a:cubicBezTo>
                          <a:pt x="499" y="1492"/>
                          <a:pt x="464" y="1487"/>
                          <a:pt x="430" y="1487"/>
                        </a:cubicBezTo>
                        <a:cubicBezTo>
                          <a:pt x="243" y="1487"/>
                          <a:pt x="91" y="1633"/>
                          <a:pt x="34" y="1802"/>
                        </a:cubicBezTo>
                        <a:cubicBezTo>
                          <a:pt x="1" y="2036"/>
                          <a:pt x="134" y="2269"/>
                          <a:pt x="368" y="2303"/>
                        </a:cubicBezTo>
                        <a:cubicBezTo>
                          <a:pt x="501" y="2336"/>
                          <a:pt x="1168" y="2469"/>
                          <a:pt x="1936" y="2469"/>
                        </a:cubicBezTo>
                        <a:cubicBezTo>
                          <a:pt x="2703" y="2469"/>
                          <a:pt x="3604" y="2336"/>
                          <a:pt x="4204" y="1836"/>
                        </a:cubicBezTo>
                        <a:cubicBezTo>
                          <a:pt x="4638" y="1502"/>
                          <a:pt x="4871" y="1002"/>
                          <a:pt x="4871" y="401"/>
                        </a:cubicBezTo>
                        <a:cubicBezTo>
                          <a:pt x="4871" y="168"/>
                          <a:pt x="4671" y="1"/>
                          <a:pt x="4437"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7430206" y="2197721"/>
                    <a:ext cx="163625" cy="51125"/>
                  </a:xfrm>
                  <a:custGeom>
                    <a:rect b="b" l="l" r="r" t="t"/>
                    <a:pathLst>
                      <a:path extrusionOk="0" h="2045" w="6545">
                        <a:moveTo>
                          <a:pt x="0" y="2045"/>
                        </a:moveTo>
                        <a:cubicBezTo>
                          <a:pt x="2286" y="2045"/>
                          <a:pt x="4423" y="849"/>
                          <a:pt x="6545" y="0"/>
                        </a:cubicBezTo>
                      </a:path>
                    </a:pathLst>
                  </a:custGeom>
                  <a:noFill/>
                  <a:ln cap="flat" cmpd="sng" w="9525">
                    <a:solidFill>
                      <a:schemeClr val="dk2"/>
                    </a:solidFill>
                    <a:prstDash val="solid"/>
                    <a:round/>
                    <a:headEnd len="med" w="med" type="none"/>
                    <a:tailEnd len="med" w="med" type="none"/>
                  </a:ln>
                </p:spPr>
              </p:sp>
              <p:sp>
                <p:nvSpPr>
                  <p:cNvPr id="347" name="Google Shape;347;p26"/>
                  <p:cNvSpPr/>
                  <p:nvPr/>
                </p:nvSpPr>
                <p:spPr>
                  <a:xfrm>
                    <a:off x="7246153" y="1789899"/>
                    <a:ext cx="134220" cy="40925"/>
                  </a:xfrm>
                  <a:custGeom>
                    <a:rect b="b" l="l" r="r" t="t"/>
                    <a:pathLst>
                      <a:path extrusionOk="0" h="968" w="4551">
                        <a:moveTo>
                          <a:pt x="0" y="968"/>
                        </a:moveTo>
                        <a:cubicBezTo>
                          <a:pt x="938" y="-224"/>
                          <a:pt x="3909" y="-407"/>
                          <a:pt x="4551" y="968"/>
                        </a:cubicBezTo>
                      </a:path>
                    </a:pathLst>
                  </a:custGeom>
                  <a:noFill/>
                  <a:ln cap="flat" cmpd="sng" w="19050">
                    <a:solidFill>
                      <a:schemeClr val="dk2"/>
                    </a:solidFill>
                    <a:prstDash val="solid"/>
                    <a:round/>
                    <a:headEnd len="med" w="med" type="none"/>
                    <a:tailEnd len="med" w="med" type="none"/>
                  </a:ln>
                </p:spPr>
              </p:sp>
              <p:sp>
                <p:nvSpPr>
                  <p:cNvPr id="348" name="Google Shape;348;p26"/>
                  <p:cNvSpPr/>
                  <p:nvPr/>
                </p:nvSpPr>
                <p:spPr>
                  <a:xfrm rot="-572176">
                    <a:off x="5705162" y="2360528"/>
                    <a:ext cx="524484" cy="569780"/>
                  </a:xfrm>
                  <a:custGeom>
                    <a:rect b="b" l="l" r="r" t="t"/>
                    <a:pathLst>
                      <a:path extrusionOk="0" h="20471" w="21116">
                        <a:moveTo>
                          <a:pt x="7540" y="0"/>
                        </a:moveTo>
                        <a:cubicBezTo>
                          <a:pt x="7374" y="0"/>
                          <a:pt x="7202" y="41"/>
                          <a:pt x="7038" y="123"/>
                        </a:cubicBezTo>
                        <a:lnTo>
                          <a:pt x="6838" y="256"/>
                        </a:lnTo>
                        <a:cubicBezTo>
                          <a:pt x="6371" y="523"/>
                          <a:pt x="6205" y="1124"/>
                          <a:pt x="6505" y="1624"/>
                        </a:cubicBezTo>
                        <a:lnTo>
                          <a:pt x="10074" y="7528"/>
                        </a:lnTo>
                        <a:lnTo>
                          <a:pt x="4770" y="1090"/>
                        </a:lnTo>
                        <a:cubicBezTo>
                          <a:pt x="4585" y="869"/>
                          <a:pt x="4308" y="749"/>
                          <a:pt x="4030" y="749"/>
                        </a:cubicBezTo>
                        <a:cubicBezTo>
                          <a:pt x="3806" y="749"/>
                          <a:pt x="3581" y="827"/>
                          <a:pt x="3403" y="990"/>
                        </a:cubicBezTo>
                        <a:lnTo>
                          <a:pt x="3302" y="1057"/>
                        </a:lnTo>
                        <a:cubicBezTo>
                          <a:pt x="2902" y="1391"/>
                          <a:pt x="2835" y="1958"/>
                          <a:pt x="3136" y="2358"/>
                        </a:cubicBezTo>
                        <a:lnTo>
                          <a:pt x="7939" y="9363"/>
                        </a:lnTo>
                        <a:lnTo>
                          <a:pt x="3002" y="3992"/>
                        </a:lnTo>
                        <a:cubicBezTo>
                          <a:pt x="2806" y="3766"/>
                          <a:pt x="2541" y="3655"/>
                          <a:pt x="2278" y="3655"/>
                        </a:cubicBezTo>
                        <a:cubicBezTo>
                          <a:pt x="1962" y="3655"/>
                          <a:pt x="1650" y="3816"/>
                          <a:pt x="1468" y="4126"/>
                        </a:cubicBezTo>
                        <a:lnTo>
                          <a:pt x="1301" y="4326"/>
                        </a:lnTo>
                        <a:cubicBezTo>
                          <a:pt x="1101" y="4693"/>
                          <a:pt x="1101" y="5127"/>
                          <a:pt x="1368" y="5460"/>
                        </a:cubicBezTo>
                        <a:lnTo>
                          <a:pt x="5704" y="11231"/>
                        </a:lnTo>
                        <a:lnTo>
                          <a:pt x="1735" y="8029"/>
                        </a:lnTo>
                        <a:cubicBezTo>
                          <a:pt x="1551" y="7882"/>
                          <a:pt x="1338" y="7806"/>
                          <a:pt x="1121" y="7806"/>
                        </a:cubicBezTo>
                        <a:cubicBezTo>
                          <a:pt x="944" y="7806"/>
                          <a:pt x="766" y="7857"/>
                          <a:pt x="601" y="7962"/>
                        </a:cubicBezTo>
                        <a:cubicBezTo>
                          <a:pt x="100" y="8262"/>
                          <a:pt x="0" y="8996"/>
                          <a:pt x="400" y="9430"/>
                        </a:cubicBezTo>
                        <a:lnTo>
                          <a:pt x="4136" y="13566"/>
                        </a:lnTo>
                        <a:cubicBezTo>
                          <a:pt x="4136" y="13599"/>
                          <a:pt x="4170" y="13633"/>
                          <a:pt x="4170" y="13666"/>
                        </a:cubicBezTo>
                        <a:cubicBezTo>
                          <a:pt x="4470" y="14066"/>
                          <a:pt x="6972" y="17502"/>
                          <a:pt x="9340" y="20471"/>
                        </a:cubicBezTo>
                        <a:lnTo>
                          <a:pt x="21115" y="11931"/>
                        </a:lnTo>
                        <a:cubicBezTo>
                          <a:pt x="21115" y="11798"/>
                          <a:pt x="21082" y="11698"/>
                          <a:pt x="21082" y="11564"/>
                        </a:cubicBezTo>
                        <a:lnTo>
                          <a:pt x="20481" y="5227"/>
                        </a:lnTo>
                        <a:cubicBezTo>
                          <a:pt x="20415" y="4760"/>
                          <a:pt x="20048" y="4359"/>
                          <a:pt x="19581" y="4326"/>
                        </a:cubicBezTo>
                        <a:lnTo>
                          <a:pt x="19414" y="4326"/>
                        </a:lnTo>
                        <a:cubicBezTo>
                          <a:pt x="19371" y="4320"/>
                          <a:pt x="19329" y="4318"/>
                          <a:pt x="19287" y="4318"/>
                        </a:cubicBezTo>
                        <a:cubicBezTo>
                          <a:pt x="18836" y="4318"/>
                          <a:pt x="18438" y="4636"/>
                          <a:pt x="18347" y="5093"/>
                        </a:cubicBezTo>
                        <a:lnTo>
                          <a:pt x="17479" y="9096"/>
                        </a:lnTo>
                        <a:cubicBezTo>
                          <a:pt x="17372" y="9589"/>
                          <a:pt x="16934" y="9876"/>
                          <a:pt x="16493" y="9876"/>
                        </a:cubicBezTo>
                        <a:cubicBezTo>
                          <a:pt x="16248" y="9876"/>
                          <a:pt x="16002" y="9787"/>
                          <a:pt x="15811" y="9596"/>
                        </a:cubicBezTo>
                        <a:lnTo>
                          <a:pt x="12242" y="5894"/>
                        </a:lnTo>
                        <a:cubicBezTo>
                          <a:pt x="12209" y="5860"/>
                          <a:pt x="12175" y="5827"/>
                          <a:pt x="12142" y="5794"/>
                        </a:cubicBezTo>
                        <a:lnTo>
                          <a:pt x="8339" y="423"/>
                        </a:lnTo>
                        <a:cubicBezTo>
                          <a:pt x="8144" y="141"/>
                          <a:pt x="7850" y="0"/>
                          <a:pt x="7540" y="0"/>
                        </a:cubicBezTo>
                        <a:close/>
                      </a:path>
                    </a:pathLst>
                  </a:custGeom>
                  <a:solidFill>
                    <a:srgbClr val="FFE2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rot="-572176">
                    <a:off x="5938869" y="2659090"/>
                    <a:ext cx="367060" cy="333334"/>
                  </a:xfrm>
                  <a:custGeom>
                    <a:rect b="b" l="l" r="r" t="t"/>
                    <a:pathLst>
                      <a:path extrusionOk="0" h="11976" w="14778">
                        <a:moveTo>
                          <a:pt x="13176" y="0"/>
                        </a:moveTo>
                        <a:lnTo>
                          <a:pt x="12709" y="367"/>
                        </a:lnTo>
                        <a:lnTo>
                          <a:pt x="934" y="8907"/>
                        </a:lnTo>
                        <a:lnTo>
                          <a:pt x="0" y="9574"/>
                        </a:lnTo>
                        <a:lnTo>
                          <a:pt x="1968" y="11976"/>
                        </a:lnTo>
                        <a:cubicBezTo>
                          <a:pt x="6638" y="11142"/>
                          <a:pt x="14444" y="4404"/>
                          <a:pt x="14777" y="2702"/>
                        </a:cubicBezTo>
                        <a:lnTo>
                          <a:pt x="1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572176">
                    <a:off x="6047675" y="2624046"/>
                    <a:ext cx="1486718" cy="1334534"/>
                  </a:xfrm>
                  <a:custGeom>
                    <a:rect b="b" l="l" r="r" t="t"/>
                    <a:pathLst>
                      <a:path extrusionOk="0" h="47947" w="59856">
                        <a:moveTo>
                          <a:pt x="13076" y="0"/>
                        </a:moveTo>
                        <a:cubicBezTo>
                          <a:pt x="13076" y="67"/>
                          <a:pt x="13076" y="134"/>
                          <a:pt x="13076" y="200"/>
                        </a:cubicBezTo>
                        <a:cubicBezTo>
                          <a:pt x="12743" y="1902"/>
                          <a:pt x="4937" y="8640"/>
                          <a:pt x="267" y="9474"/>
                        </a:cubicBezTo>
                        <a:cubicBezTo>
                          <a:pt x="167" y="9507"/>
                          <a:pt x="67" y="9507"/>
                          <a:pt x="0" y="9540"/>
                        </a:cubicBezTo>
                        <a:cubicBezTo>
                          <a:pt x="6705" y="18647"/>
                          <a:pt x="21316" y="39362"/>
                          <a:pt x="24551" y="43698"/>
                        </a:cubicBezTo>
                        <a:cubicBezTo>
                          <a:pt x="27107" y="47136"/>
                          <a:pt x="29598" y="47946"/>
                          <a:pt x="31379" y="47946"/>
                        </a:cubicBezTo>
                        <a:cubicBezTo>
                          <a:pt x="32968" y="47946"/>
                          <a:pt x="33991" y="47301"/>
                          <a:pt x="33991" y="47301"/>
                        </a:cubicBezTo>
                        <a:cubicBezTo>
                          <a:pt x="33991" y="47301"/>
                          <a:pt x="45399" y="39962"/>
                          <a:pt x="51337" y="29922"/>
                        </a:cubicBezTo>
                        <a:cubicBezTo>
                          <a:pt x="58048" y="18541"/>
                          <a:pt x="59856" y="4638"/>
                          <a:pt x="54422" y="4638"/>
                        </a:cubicBezTo>
                        <a:cubicBezTo>
                          <a:pt x="53995" y="4638"/>
                          <a:pt x="53523" y="4724"/>
                          <a:pt x="53005" y="4904"/>
                        </a:cubicBezTo>
                        <a:cubicBezTo>
                          <a:pt x="39662" y="9474"/>
                          <a:pt x="31323" y="21582"/>
                          <a:pt x="31323" y="21582"/>
                        </a:cubicBezTo>
                        <a:lnTo>
                          <a:pt x="13076" y="0"/>
                        </a:lnTo>
                        <a:close/>
                      </a:path>
                    </a:pathLst>
                  </a:custGeom>
                  <a:solidFill>
                    <a:srgbClr val="6CC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6994060" y="2507010"/>
                    <a:ext cx="1122810" cy="1951151"/>
                  </a:xfrm>
                  <a:custGeom>
                    <a:rect b="b" l="l" r="r" t="t"/>
                    <a:pathLst>
                      <a:path extrusionOk="0" h="69940" w="45334">
                        <a:moveTo>
                          <a:pt x="28676" y="0"/>
                        </a:moveTo>
                        <a:cubicBezTo>
                          <a:pt x="20563" y="0"/>
                          <a:pt x="12695" y="3699"/>
                          <a:pt x="7206" y="10397"/>
                        </a:cubicBezTo>
                        <a:cubicBezTo>
                          <a:pt x="6205" y="11597"/>
                          <a:pt x="5472" y="12531"/>
                          <a:pt x="5171" y="12865"/>
                        </a:cubicBezTo>
                        <a:cubicBezTo>
                          <a:pt x="3704" y="14666"/>
                          <a:pt x="234" y="18235"/>
                          <a:pt x="234" y="31745"/>
                        </a:cubicBezTo>
                        <a:cubicBezTo>
                          <a:pt x="234" y="45255"/>
                          <a:pt x="1" y="69939"/>
                          <a:pt x="1" y="69939"/>
                        </a:cubicBezTo>
                        <a:lnTo>
                          <a:pt x="33592" y="65636"/>
                        </a:lnTo>
                        <a:cubicBezTo>
                          <a:pt x="40430" y="64735"/>
                          <a:pt x="45333" y="58631"/>
                          <a:pt x="44700" y="51759"/>
                        </a:cubicBezTo>
                        <a:lnTo>
                          <a:pt x="40063" y="2057"/>
                        </a:lnTo>
                        <a:lnTo>
                          <a:pt x="35259" y="823"/>
                        </a:lnTo>
                        <a:cubicBezTo>
                          <a:pt x="33075" y="270"/>
                          <a:pt x="30867" y="0"/>
                          <a:pt x="286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6520674" y="4304336"/>
                    <a:ext cx="506471" cy="565789"/>
                  </a:xfrm>
                  <a:custGeom>
                    <a:rect b="b" l="l" r="r" t="t"/>
                    <a:pathLst>
                      <a:path extrusionOk="0" h="20281" w="20449">
                        <a:moveTo>
                          <a:pt x="10298" y="0"/>
                        </a:moveTo>
                        <a:cubicBezTo>
                          <a:pt x="9945" y="0"/>
                          <a:pt x="9599" y="192"/>
                          <a:pt x="9441" y="509"/>
                        </a:cubicBezTo>
                        <a:lnTo>
                          <a:pt x="9340" y="675"/>
                        </a:lnTo>
                        <a:cubicBezTo>
                          <a:pt x="9107" y="1109"/>
                          <a:pt x="9240" y="1676"/>
                          <a:pt x="9641" y="1943"/>
                        </a:cubicBezTo>
                        <a:lnTo>
                          <a:pt x="13043" y="4278"/>
                        </a:lnTo>
                        <a:cubicBezTo>
                          <a:pt x="13677" y="4745"/>
                          <a:pt x="13577" y="5712"/>
                          <a:pt x="12843" y="6013"/>
                        </a:cubicBezTo>
                        <a:lnTo>
                          <a:pt x="8106" y="7914"/>
                        </a:lnTo>
                        <a:cubicBezTo>
                          <a:pt x="8040" y="7947"/>
                          <a:pt x="8006" y="7947"/>
                          <a:pt x="7939" y="7947"/>
                        </a:cubicBezTo>
                        <a:lnTo>
                          <a:pt x="1535" y="9448"/>
                        </a:lnTo>
                        <a:cubicBezTo>
                          <a:pt x="1035" y="9548"/>
                          <a:pt x="701" y="10015"/>
                          <a:pt x="768" y="10516"/>
                        </a:cubicBezTo>
                        <a:lnTo>
                          <a:pt x="801" y="10749"/>
                        </a:lnTo>
                        <a:cubicBezTo>
                          <a:pt x="863" y="11272"/>
                          <a:pt x="1320" y="11624"/>
                          <a:pt x="1810" y="11624"/>
                        </a:cubicBezTo>
                        <a:cubicBezTo>
                          <a:pt x="1851" y="11624"/>
                          <a:pt x="1893" y="11622"/>
                          <a:pt x="1935" y="11617"/>
                        </a:cubicBezTo>
                        <a:lnTo>
                          <a:pt x="8773" y="10549"/>
                        </a:lnTo>
                        <a:lnTo>
                          <a:pt x="801" y="12984"/>
                        </a:lnTo>
                        <a:cubicBezTo>
                          <a:pt x="301" y="13151"/>
                          <a:pt x="0" y="13718"/>
                          <a:pt x="167" y="14252"/>
                        </a:cubicBezTo>
                        <a:lnTo>
                          <a:pt x="201" y="14352"/>
                        </a:lnTo>
                        <a:cubicBezTo>
                          <a:pt x="346" y="14758"/>
                          <a:pt x="718" y="15038"/>
                          <a:pt x="1142" y="15038"/>
                        </a:cubicBezTo>
                        <a:cubicBezTo>
                          <a:pt x="1205" y="15038"/>
                          <a:pt x="1270" y="15032"/>
                          <a:pt x="1335" y="15019"/>
                        </a:cubicBezTo>
                        <a:lnTo>
                          <a:pt x="9641" y="13218"/>
                        </a:lnTo>
                        <a:lnTo>
                          <a:pt x="9641" y="13218"/>
                        </a:lnTo>
                        <a:lnTo>
                          <a:pt x="2802" y="15720"/>
                        </a:lnTo>
                        <a:cubicBezTo>
                          <a:pt x="2169" y="15953"/>
                          <a:pt x="1935" y="16687"/>
                          <a:pt x="2335" y="17221"/>
                        </a:cubicBezTo>
                        <a:lnTo>
                          <a:pt x="2469" y="17454"/>
                        </a:lnTo>
                        <a:cubicBezTo>
                          <a:pt x="2652" y="17715"/>
                          <a:pt x="2957" y="17854"/>
                          <a:pt x="3273" y="17854"/>
                        </a:cubicBezTo>
                        <a:cubicBezTo>
                          <a:pt x="3360" y="17854"/>
                          <a:pt x="3449" y="17843"/>
                          <a:pt x="3536" y="17821"/>
                        </a:cubicBezTo>
                        <a:lnTo>
                          <a:pt x="10508" y="15986"/>
                        </a:lnTo>
                        <a:lnTo>
                          <a:pt x="10508" y="15986"/>
                        </a:lnTo>
                        <a:lnTo>
                          <a:pt x="6038" y="18455"/>
                        </a:lnTo>
                        <a:cubicBezTo>
                          <a:pt x="5671" y="18655"/>
                          <a:pt x="5471" y="19055"/>
                          <a:pt x="5538" y="19489"/>
                        </a:cubicBezTo>
                        <a:cubicBezTo>
                          <a:pt x="5645" y="19971"/>
                          <a:pt x="6053" y="20281"/>
                          <a:pt x="6503" y="20281"/>
                        </a:cubicBezTo>
                        <a:cubicBezTo>
                          <a:pt x="6614" y="20281"/>
                          <a:pt x="6727" y="20262"/>
                          <a:pt x="6839" y="20223"/>
                        </a:cubicBezTo>
                        <a:lnTo>
                          <a:pt x="12076" y="18355"/>
                        </a:lnTo>
                        <a:cubicBezTo>
                          <a:pt x="12109" y="18355"/>
                          <a:pt x="12142" y="18321"/>
                          <a:pt x="12176" y="18321"/>
                        </a:cubicBezTo>
                        <a:cubicBezTo>
                          <a:pt x="12676" y="18221"/>
                          <a:pt x="16812" y="17221"/>
                          <a:pt x="20448" y="16153"/>
                        </a:cubicBezTo>
                        <a:lnTo>
                          <a:pt x="17013" y="2010"/>
                        </a:lnTo>
                        <a:cubicBezTo>
                          <a:pt x="16913" y="1976"/>
                          <a:pt x="16812" y="1943"/>
                          <a:pt x="16712" y="1910"/>
                        </a:cubicBezTo>
                        <a:lnTo>
                          <a:pt x="10575" y="42"/>
                        </a:lnTo>
                        <a:cubicBezTo>
                          <a:pt x="10484" y="14"/>
                          <a:pt x="10391" y="0"/>
                          <a:pt x="10298" y="0"/>
                        </a:cubicBezTo>
                        <a:close/>
                      </a:path>
                    </a:pathLst>
                  </a:custGeom>
                  <a:solidFill>
                    <a:srgbClr val="FFE2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6938709" y="4331536"/>
                    <a:ext cx="194152" cy="454143"/>
                  </a:xfrm>
                  <a:custGeom>
                    <a:rect b="b" l="l" r="r" t="t"/>
                    <a:pathLst>
                      <a:path extrusionOk="0" h="16279" w="7839">
                        <a:moveTo>
                          <a:pt x="3102" y="1"/>
                        </a:moveTo>
                        <a:lnTo>
                          <a:pt x="0" y="434"/>
                        </a:lnTo>
                        <a:lnTo>
                          <a:pt x="167" y="1001"/>
                        </a:lnTo>
                        <a:lnTo>
                          <a:pt x="3569" y="15178"/>
                        </a:lnTo>
                        <a:lnTo>
                          <a:pt x="3836" y="16279"/>
                        </a:lnTo>
                        <a:lnTo>
                          <a:pt x="6805" y="15378"/>
                        </a:lnTo>
                        <a:cubicBezTo>
                          <a:pt x="7839" y="10742"/>
                          <a:pt x="4537" y="968"/>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7003455" y="2558333"/>
                    <a:ext cx="1320256" cy="2208422"/>
                  </a:xfrm>
                  <a:custGeom>
                    <a:rect b="b" l="l" r="r" t="t"/>
                    <a:pathLst>
                      <a:path extrusionOk="0" h="79162" w="53306">
                        <a:moveTo>
                          <a:pt x="39292" y="0"/>
                        </a:moveTo>
                        <a:cubicBezTo>
                          <a:pt x="37693" y="0"/>
                          <a:pt x="37937" y="3273"/>
                          <a:pt x="36226" y="6209"/>
                        </a:cubicBezTo>
                        <a:cubicBezTo>
                          <a:pt x="33391" y="11046"/>
                          <a:pt x="27520" y="16383"/>
                          <a:pt x="24351" y="29692"/>
                        </a:cubicBezTo>
                        <a:cubicBezTo>
                          <a:pt x="21182" y="43035"/>
                          <a:pt x="25252" y="55678"/>
                          <a:pt x="25252" y="55678"/>
                        </a:cubicBezTo>
                        <a:lnTo>
                          <a:pt x="1" y="63450"/>
                        </a:lnTo>
                        <a:cubicBezTo>
                          <a:pt x="67" y="63450"/>
                          <a:pt x="101" y="63483"/>
                          <a:pt x="167" y="63517"/>
                        </a:cubicBezTo>
                        <a:cubicBezTo>
                          <a:pt x="1635" y="64484"/>
                          <a:pt x="4904" y="74258"/>
                          <a:pt x="3870" y="78894"/>
                        </a:cubicBezTo>
                        <a:cubicBezTo>
                          <a:pt x="3870" y="78994"/>
                          <a:pt x="3837" y="79094"/>
                          <a:pt x="3837" y="79161"/>
                        </a:cubicBezTo>
                        <a:cubicBezTo>
                          <a:pt x="14811" y="76426"/>
                          <a:pt x="39529" y="70788"/>
                          <a:pt x="44766" y="69454"/>
                        </a:cubicBezTo>
                        <a:cubicBezTo>
                          <a:pt x="52638" y="67419"/>
                          <a:pt x="51671" y="62049"/>
                          <a:pt x="51671" y="62049"/>
                        </a:cubicBezTo>
                        <a:cubicBezTo>
                          <a:pt x="51671" y="62049"/>
                          <a:pt x="52705" y="31093"/>
                          <a:pt x="53005" y="22154"/>
                        </a:cubicBezTo>
                        <a:cubicBezTo>
                          <a:pt x="53305" y="13247"/>
                          <a:pt x="50136" y="8911"/>
                          <a:pt x="42831" y="2239"/>
                        </a:cubicBezTo>
                        <a:cubicBezTo>
                          <a:pt x="41070" y="642"/>
                          <a:pt x="40001" y="0"/>
                          <a:pt x="39292" y="0"/>
                        </a:cubicBezTo>
                        <a:close/>
                      </a:path>
                    </a:pathLst>
                  </a:custGeom>
                  <a:solidFill>
                    <a:srgbClr val="6CC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6727283" y="925226"/>
                    <a:ext cx="1555007" cy="1390328"/>
                  </a:xfrm>
                  <a:custGeom>
                    <a:rect b="b" l="l" r="r" t="t"/>
                    <a:pathLst>
                      <a:path extrusionOk="0" h="49837" w="55740">
                        <a:moveTo>
                          <a:pt x="30855" y="1"/>
                        </a:moveTo>
                        <a:cubicBezTo>
                          <a:pt x="25985" y="1"/>
                          <a:pt x="21749" y="2703"/>
                          <a:pt x="19547" y="6706"/>
                        </a:cubicBezTo>
                        <a:cubicBezTo>
                          <a:pt x="18347" y="8907"/>
                          <a:pt x="16012" y="10241"/>
                          <a:pt x="13510" y="10375"/>
                        </a:cubicBezTo>
                        <a:cubicBezTo>
                          <a:pt x="13343" y="10375"/>
                          <a:pt x="13176" y="10408"/>
                          <a:pt x="13009" y="10408"/>
                        </a:cubicBezTo>
                        <a:cubicBezTo>
                          <a:pt x="7939" y="10942"/>
                          <a:pt x="3903" y="15178"/>
                          <a:pt x="3603" y="20249"/>
                        </a:cubicBezTo>
                        <a:cubicBezTo>
                          <a:pt x="3536" y="21850"/>
                          <a:pt x="3769" y="23384"/>
                          <a:pt x="4337" y="24785"/>
                        </a:cubicBezTo>
                        <a:cubicBezTo>
                          <a:pt x="5137" y="26820"/>
                          <a:pt x="4570" y="29155"/>
                          <a:pt x="2969" y="30656"/>
                        </a:cubicBezTo>
                        <a:cubicBezTo>
                          <a:pt x="2702" y="30890"/>
                          <a:pt x="2502" y="31123"/>
                          <a:pt x="2335" y="31323"/>
                        </a:cubicBezTo>
                        <a:cubicBezTo>
                          <a:pt x="567" y="32891"/>
                          <a:pt x="0" y="35660"/>
                          <a:pt x="734" y="37961"/>
                        </a:cubicBezTo>
                        <a:cubicBezTo>
                          <a:pt x="1434" y="41864"/>
                          <a:pt x="4837" y="44833"/>
                          <a:pt x="8940" y="44833"/>
                        </a:cubicBezTo>
                        <a:cubicBezTo>
                          <a:pt x="9907" y="44833"/>
                          <a:pt x="14244" y="44266"/>
                          <a:pt x="15511" y="44132"/>
                        </a:cubicBezTo>
                        <a:cubicBezTo>
                          <a:pt x="15511" y="47301"/>
                          <a:pt x="18046" y="49836"/>
                          <a:pt x="21215" y="49836"/>
                        </a:cubicBezTo>
                        <a:lnTo>
                          <a:pt x="41129" y="49836"/>
                        </a:lnTo>
                        <a:cubicBezTo>
                          <a:pt x="44098" y="49836"/>
                          <a:pt x="46567" y="47535"/>
                          <a:pt x="46800" y="44633"/>
                        </a:cubicBezTo>
                        <a:cubicBezTo>
                          <a:pt x="47301" y="44032"/>
                          <a:pt x="47634" y="43332"/>
                          <a:pt x="47768" y="42531"/>
                        </a:cubicBezTo>
                        <a:cubicBezTo>
                          <a:pt x="48034" y="40596"/>
                          <a:pt x="48235" y="38662"/>
                          <a:pt x="48468" y="36760"/>
                        </a:cubicBezTo>
                        <a:cubicBezTo>
                          <a:pt x="49002" y="35359"/>
                          <a:pt x="49569" y="33958"/>
                          <a:pt x="50036" y="32591"/>
                        </a:cubicBezTo>
                        <a:cubicBezTo>
                          <a:pt x="50336" y="31690"/>
                          <a:pt x="50570" y="30756"/>
                          <a:pt x="50736" y="29789"/>
                        </a:cubicBezTo>
                        <a:cubicBezTo>
                          <a:pt x="53738" y="28254"/>
                          <a:pt x="55740" y="25019"/>
                          <a:pt x="55440" y="21349"/>
                        </a:cubicBezTo>
                        <a:cubicBezTo>
                          <a:pt x="55106" y="17280"/>
                          <a:pt x="51904" y="13944"/>
                          <a:pt x="47834" y="13444"/>
                        </a:cubicBezTo>
                        <a:cubicBezTo>
                          <a:pt x="47463" y="13401"/>
                          <a:pt x="47095" y="13381"/>
                          <a:pt x="46733" y="13381"/>
                        </a:cubicBezTo>
                        <a:cubicBezTo>
                          <a:pt x="45666" y="13381"/>
                          <a:pt x="44645" y="13562"/>
                          <a:pt x="43698" y="13911"/>
                        </a:cubicBezTo>
                        <a:cubicBezTo>
                          <a:pt x="43731" y="13577"/>
                          <a:pt x="43765" y="13210"/>
                          <a:pt x="43765" y="12877"/>
                        </a:cubicBezTo>
                        <a:cubicBezTo>
                          <a:pt x="43765" y="5772"/>
                          <a:pt x="37994" y="1"/>
                          <a:pt x="30855"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7032509" y="1821375"/>
                    <a:ext cx="212188" cy="326680"/>
                  </a:xfrm>
                  <a:custGeom>
                    <a:rect b="b" l="l" r="r" t="t"/>
                    <a:pathLst>
                      <a:path extrusionOk="0" h="11710" w="7606">
                        <a:moveTo>
                          <a:pt x="3803" y="1"/>
                        </a:moveTo>
                        <a:cubicBezTo>
                          <a:pt x="1701" y="1"/>
                          <a:pt x="0" y="2603"/>
                          <a:pt x="0" y="5838"/>
                        </a:cubicBezTo>
                        <a:cubicBezTo>
                          <a:pt x="0" y="9074"/>
                          <a:pt x="1701" y="11709"/>
                          <a:pt x="3803" y="11709"/>
                        </a:cubicBezTo>
                        <a:cubicBezTo>
                          <a:pt x="5904" y="11709"/>
                          <a:pt x="7606" y="9074"/>
                          <a:pt x="7606" y="5838"/>
                        </a:cubicBezTo>
                        <a:cubicBezTo>
                          <a:pt x="7606" y="2603"/>
                          <a:pt x="5904" y="1"/>
                          <a:pt x="3803"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7066014" y="1826034"/>
                    <a:ext cx="188001" cy="316413"/>
                  </a:xfrm>
                  <a:custGeom>
                    <a:rect b="b" l="l" r="r" t="t"/>
                    <a:pathLst>
                      <a:path extrusionOk="0" h="11342" w="6739">
                        <a:moveTo>
                          <a:pt x="3369" y="1"/>
                        </a:moveTo>
                        <a:cubicBezTo>
                          <a:pt x="1501" y="1"/>
                          <a:pt x="0" y="2536"/>
                          <a:pt x="0" y="5671"/>
                        </a:cubicBezTo>
                        <a:cubicBezTo>
                          <a:pt x="0" y="8807"/>
                          <a:pt x="1501" y="11342"/>
                          <a:pt x="3369" y="11342"/>
                        </a:cubicBezTo>
                        <a:cubicBezTo>
                          <a:pt x="5237" y="11342"/>
                          <a:pt x="6738" y="8807"/>
                          <a:pt x="6738" y="5671"/>
                        </a:cubicBezTo>
                        <a:cubicBezTo>
                          <a:pt x="6738" y="2536"/>
                          <a:pt x="5237" y="1"/>
                          <a:pt x="3369"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7448612" y="2282425"/>
                    <a:ext cx="220991" cy="454178"/>
                  </a:xfrm>
                  <a:custGeom>
                    <a:rect b="b" l="l" r="r" t="t"/>
                    <a:pathLst>
                      <a:path extrusionOk="0" h="31650" w="14745">
                        <a:moveTo>
                          <a:pt x="1" y="0"/>
                        </a:moveTo>
                        <a:lnTo>
                          <a:pt x="368" y="28788"/>
                        </a:lnTo>
                        <a:cubicBezTo>
                          <a:pt x="207" y="30464"/>
                          <a:pt x="1263" y="31650"/>
                          <a:pt x="2372" y="31650"/>
                        </a:cubicBezTo>
                        <a:cubicBezTo>
                          <a:pt x="2874" y="31650"/>
                          <a:pt x="3388" y="31407"/>
                          <a:pt x="3803" y="30856"/>
                        </a:cubicBezTo>
                        <a:lnTo>
                          <a:pt x="14745" y="16279"/>
                        </a:lnTo>
                        <a:lnTo>
                          <a:pt x="14745" y="0"/>
                        </a:lnTo>
                        <a:close/>
                      </a:path>
                    </a:pathLst>
                  </a:custGeom>
                  <a:solidFill>
                    <a:srgbClr val="FFE2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7146972" y="1478934"/>
                    <a:ext cx="776108" cy="992956"/>
                  </a:xfrm>
                  <a:custGeom>
                    <a:rect b="b" l="l" r="r" t="t"/>
                    <a:pathLst>
                      <a:path extrusionOk="0" h="35593" w="27820">
                        <a:moveTo>
                          <a:pt x="15378" y="0"/>
                        </a:moveTo>
                        <a:cubicBezTo>
                          <a:pt x="13210" y="2802"/>
                          <a:pt x="10541" y="5371"/>
                          <a:pt x="7239" y="6605"/>
                        </a:cubicBezTo>
                        <a:cubicBezTo>
                          <a:pt x="6019" y="7047"/>
                          <a:pt x="4696" y="7283"/>
                          <a:pt x="3385" y="7283"/>
                        </a:cubicBezTo>
                        <a:cubicBezTo>
                          <a:pt x="2221" y="7283"/>
                          <a:pt x="1067" y="7097"/>
                          <a:pt x="0" y="6705"/>
                        </a:cubicBezTo>
                        <a:lnTo>
                          <a:pt x="0" y="22016"/>
                        </a:lnTo>
                        <a:cubicBezTo>
                          <a:pt x="0" y="29521"/>
                          <a:pt x="6071" y="35592"/>
                          <a:pt x="13577" y="35592"/>
                        </a:cubicBezTo>
                        <a:lnTo>
                          <a:pt x="14711" y="35592"/>
                        </a:lnTo>
                        <a:cubicBezTo>
                          <a:pt x="20982" y="35592"/>
                          <a:pt x="26286" y="31323"/>
                          <a:pt x="27820" y="25552"/>
                        </a:cubicBezTo>
                        <a:cubicBezTo>
                          <a:pt x="27353" y="25418"/>
                          <a:pt x="26719" y="25252"/>
                          <a:pt x="26686" y="25252"/>
                        </a:cubicBezTo>
                        <a:cubicBezTo>
                          <a:pt x="26252" y="19614"/>
                          <a:pt x="26486" y="14110"/>
                          <a:pt x="26019" y="8506"/>
                        </a:cubicBezTo>
                        <a:cubicBezTo>
                          <a:pt x="25819" y="5704"/>
                          <a:pt x="24618" y="3736"/>
                          <a:pt x="21849" y="3303"/>
                        </a:cubicBezTo>
                        <a:cubicBezTo>
                          <a:pt x="19447" y="2869"/>
                          <a:pt x="17146" y="1735"/>
                          <a:pt x="15378" y="0"/>
                        </a:cubicBezTo>
                        <a:close/>
                      </a:path>
                    </a:pathLst>
                  </a:custGeom>
                  <a:solidFill>
                    <a:srgbClr val="FFE2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7238169" y="1239156"/>
                    <a:ext cx="792875" cy="604595"/>
                  </a:xfrm>
                  <a:custGeom>
                    <a:rect b="b" l="l" r="r" t="t"/>
                    <a:pathLst>
                      <a:path extrusionOk="0" h="21672" w="28421">
                        <a:moveTo>
                          <a:pt x="9163" y="1"/>
                        </a:moveTo>
                        <a:cubicBezTo>
                          <a:pt x="7517" y="1"/>
                          <a:pt x="5851" y="213"/>
                          <a:pt x="4237" y="690"/>
                        </a:cubicBezTo>
                        <a:cubicBezTo>
                          <a:pt x="1801" y="1423"/>
                          <a:pt x="1801" y="2291"/>
                          <a:pt x="0" y="4059"/>
                        </a:cubicBezTo>
                        <a:cubicBezTo>
                          <a:pt x="0" y="4059"/>
                          <a:pt x="3526" y="2262"/>
                          <a:pt x="8334" y="2262"/>
                        </a:cubicBezTo>
                        <a:cubicBezTo>
                          <a:pt x="11081" y="2262"/>
                          <a:pt x="14247" y="2849"/>
                          <a:pt x="17413" y="4692"/>
                        </a:cubicBezTo>
                        <a:cubicBezTo>
                          <a:pt x="26352" y="9930"/>
                          <a:pt x="25919" y="21671"/>
                          <a:pt x="25919" y="21671"/>
                        </a:cubicBezTo>
                        <a:lnTo>
                          <a:pt x="28420" y="21671"/>
                        </a:lnTo>
                        <a:cubicBezTo>
                          <a:pt x="28420" y="21671"/>
                          <a:pt x="28287" y="11564"/>
                          <a:pt x="21749" y="4692"/>
                        </a:cubicBezTo>
                        <a:cubicBezTo>
                          <a:pt x="19271" y="2088"/>
                          <a:pt x="14320" y="1"/>
                          <a:pt x="9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7850491" y="1821375"/>
                    <a:ext cx="213109" cy="326680"/>
                  </a:xfrm>
                  <a:custGeom>
                    <a:rect b="b" l="l" r="r" t="t"/>
                    <a:pathLst>
                      <a:path extrusionOk="0" h="11710" w="7639">
                        <a:moveTo>
                          <a:pt x="3836" y="1"/>
                        </a:moveTo>
                        <a:cubicBezTo>
                          <a:pt x="1701" y="1"/>
                          <a:pt x="0" y="2603"/>
                          <a:pt x="0" y="5838"/>
                        </a:cubicBezTo>
                        <a:cubicBezTo>
                          <a:pt x="0" y="9074"/>
                          <a:pt x="1701" y="11709"/>
                          <a:pt x="3836" y="11709"/>
                        </a:cubicBezTo>
                        <a:cubicBezTo>
                          <a:pt x="5938" y="11709"/>
                          <a:pt x="7639" y="9074"/>
                          <a:pt x="7639" y="5838"/>
                        </a:cubicBezTo>
                        <a:cubicBezTo>
                          <a:pt x="7639" y="2603"/>
                          <a:pt x="5938" y="1"/>
                          <a:pt x="3836"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7883996" y="1826034"/>
                    <a:ext cx="188922" cy="316413"/>
                  </a:xfrm>
                  <a:custGeom>
                    <a:rect b="b" l="l" r="r" t="t"/>
                    <a:pathLst>
                      <a:path extrusionOk="0" h="11342" w="6772">
                        <a:moveTo>
                          <a:pt x="3402" y="1"/>
                        </a:moveTo>
                        <a:cubicBezTo>
                          <a:pt x="1534" y="1"/>
                          <a:pt x="0" y="2536"/>
                          <a:pt x="0" y="5671"/>
                        </a:cubicBezTo>
                        <a:cubicBezTo>
                          <a:pt x="0" y="8807"/>
                          <a:pt x="1534" y="11342"/>
                          <a:pt x="3402" y="11342"/>
                        </a:cubicBezTo>
                        <a:cubicBezTo>
                          <a:pt x="5237" y="11342"/>
                          <a:pt x="6772" y="8807"/>
                          <a:pt x="6772" y="5671"/>
                        </a:cubicBezTo>
                        <a:cubicBezTo>
                          <a:pt x="6772" y="2536"/>
                          <a:pt x="5237" y="1"/>
                          <a:pt x="3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7526629" y="1997269"/>
                    <a:ext cx="461592" cy="364816"/>
                  </a:xfrm>
                  <a:custGeom>
                    <a:rect b="b" l="l" r="r" t="t"/>
                    <a:pathLst>
                      <a:path extrusionOk="0" h="13077" w="16546">
                        <a:moveTo>
                          <a:pt x="15946" y="0"/>
                        </a:moveTo>
                        <a:lnTo>
                          <a:pt x="12276" y="9941"/>
                        </a:lnTo>
                        <a:cubicBezTo>
                          <a:pt x="11709" y="11442"/>
                          <a:pt x="9975" y="12476"/>
                          <a:pt x="8007" y="12476"/>
                        </a:cubicBezTo>
                        <a:lnTo>
                          <a:pt x="1" y="12476"/>
                        </a:lnTo>
                        <a:lnTo>
                          <a:pt x="1" y="13076"/>
                        </a:lnTo>
                        <a:lnTo>
                          <a:pt x="8007" y="13076"/>
                        </a:lnTo>
                        <a:cubicBezTo>
                          <a:pt x="10275" y="13076"/>
                          <a:pt x="12210" y="11909"/>
                          <a:pt x="12843" y="10141"/>
                        </a:cubicBezTo>
                        <a:lnTo>
                          <a:pt x="16546" y="200"/>
                        </a:lnTo>
                        <a:lnTo>
                          <a:pt x="15946" y="0"/>
                        </a:ln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7932370" y="1907913"/>
                    <a:ext cx="104253" cy="162894"/>
                  </a:xfrm>
                  <a:custGeom>
                    <a:rect b="b" l="l" r="r" t="t"/>
                    <a:pathLst>
                      <a:path extrusionOk="0" h="5839" w="3737">
                        <a:moveTo>
                          <a:pt x="1869" y="1"/>
                        </a:moveTo>
                        <a:cubicBezTo>
                          <a:pt x="835" y="1"/>
                          <a:pt x="1" y="1302"/>
                          <a:pt x="1" y="2903"/>
                        </a:cubicBezTo>
                        <a:cubicBezTo>
                          <a:pt x="1" y="4538"/>
                          <a:pt x="835" y="5838"/>
                          <a:pt x="1869" y="5838"/>
                        </a:cubicBezTo>
                        <a:cubicBezTo>
                          <a:pt x="2903" y="5838"/>
                          <a:pt x="3737" y="4538"/>
                          <a:pt x="3737" y="2903"/>
                        </a:cubicBezTo>
                        <a:cubicBezTo>
                          <a:pt x="3737" y="1302"/>
                          <a:pt x="2903" y="1"/>
                          <a:pt x="1869"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415904" y="2335051"/>
                    <a:ext cx="133099" cy="46561"/>
                  </a:xfrm>
                  <a:custGeom>
                    <a:rect b="b" l="l" r="r" t="t"/>
                    <a:pathLst>
                      <a:path extrusionOk="0" h="1669" w="4771">
                        <a:moveTo>
                          <a:pt x="1034" y="1"/>
                        </a:moveTo>
                        <a:cubicBezTo>
                          <a:pt x="467" y="1"/>
                          <a:pt x="0" y="368"/>
                          <a:pt x="0" y="835"/>
                        </a:cubicBezTo>
                        <a:cubicBezTo>
                          <a:pt x="0" y="1268"/>
                          <a:pt x="467" y="1669"/>
                          <a:pt x="1034" y="1669"/>
                        </a:cubicBezTo>
                        <a:lnTo>
                          <a:pt x="3736" y="1669"/>
                        </a:lnTo>
                        <a:cubicBezTo>
                          <a:pt x="4303" y="1669"/>
                          <a:pt x="4770" y="1268"/>
                          <a:pt x="4770" y="835"/>
                        </a:cubicBezTo>
                        <a:cubicBezTo>
                          <a:pt x="4770" y="368"/>
                          <a:pt x="4303" y="1"/>
                          <a:pt x="3736"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7647620" y="1896754"/>
                    <a:ext cx="59589" cy="88435"/>
                  </a:xfrm>
                  <a:custGeom>
                    <a:rect b="b" l="l" r="r" t="t"/>
                    <a:pathLst>
                      <a:path extrusionOk="0" h="3170" w="2136">
                        <a:moveTo>
                          <a:pt x="1068" y="1"/>
                        </a:moveTo>
                        <a:cubicBezTo>
                          <a:pt x="467" y="1"/>
                          <a:pt x="0" y="468"/>
                          <a:pt x="0" y="1068"/>
                        </a:cubicBezTo>
                        <a:lnTo>
                          <a:pt x="0" y="2069"/>
                        </a:lnTo>
                        <a:cubicBezTo>
                          <a:pt x="0" y="2669"/>
                          <a:pt x="467" y="3170"/>
                          <a:pt x="1068" y="3170"/>
                        </a:cubicBezTo>
                        <a:cubicBezTo>
                          <a:pt x="1668" y="3170"/>
                          <a:pt x="2135" y="2669"/>
                          <a:pt x="2135" y="2069"/>
                        </a:cubicBezTo>
                        <a:lnTo>
                          <a:pt x="2135" y="1068"/>
                        </a:lnTo>
                        <a:cubicBezTo>
                          <a:pt x="2135" y="468"/>
                          <a:pt x="1668" y="1"/>
                          <a:pt x="1068"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7453687" y="2454225"/>
                    <a:ext cx="132905" cy="11948"/>
                  </a:xfrm>
                  <a:custGeom>
                    <a:rect b="b" l="l" r="r" t="t"/>
                    <a:pathLst>
                      <a:path extrusionOk="0" h="2249" w="6749">
                        <a:moveTo>
                          <a:pt x="0" y="2249"/>
                        </a:moveTo>
                        <a:cubicBezTo>
                          <a:pt x="2371" y="2249"/>
                          <a:pt x="4628" y="1060"/>
                          <a:pt x="6749" y="0"/>
                        </a:cubicBezTo>
                      </a:path>
                    </a:pathLst>
                  </a:custGeom>
                  <a:noFill/>
                  <a:ln cap="flat" cmpd="sng" w="9525">
                    <a:solidFill>
                      <a:schemeClr val="dk2"/>
                    </a:solidFill>
                    <a:prstDash val="solid"/>
                    <a:round/>
                    <a:headEnd len="med" w="med" type="none"/>
                    <a:tailEnd len="med" w="med" type="none"/>
                  </a:ln>
                </p:spPr>
              </p:sp>
              <p:cxnSp>
                <p:nvCxnSpPr>
                  <p:cNvPr id="368" name="Google Shape;368;p26"/>
                  <p:cNvCxnSpPr/>
                  <p:nvPr/>
                </p:nvCxnSpPr>
                <p:spPr>
                  <a:xfrm flipH="1" rot="10800000">
                    <a:off x="7015886" y="4056014"/>
                    <a:ext cx="773400" cy="2592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26"/>
                  <p:cNvSpPr/>
                  <p:nvPr/>
                </p:nvSpPr>
                <p:spPr>
                  <a:xfrm>
                    <a:off x="7730343" y="2706398"/>
                    <a:ext cx="167721" cy="1358374"/>
                  </a:xfrm>
                  <a:custGeom>
                    <a:rect b="b" l="l" r="r" t="t"/>
                    <a:pathLst>
                      <a:path extrusionOk="0" h="50106" w="5303">
                        <a:moveTo>
                          <a:pt x="5303" y="0"/>
                        </a:moveTo>
                        <a:cubicBezTo>
                          <a:pt x="1252" y="16245"/>
                          <a:pt x="-2225" y="33861"/>
                          <a:pt x="1826" y="50106"/>
                        </a:cubicBezTo>
                      </a:path>
                    </a:pathLst>
                  </a:custGeom>
                  <a:noFill/>
                  <a:ln cap="flat" cmpd="sng" w="9525">
                    <a:solidFill>
                      <a:schemeClr val="dk2"/>
                    </a:solidFill>
                    <a:prstDash val="solid"/>
                    <a:round/>
                    <a:headEnd len="med" w="med" type="none"/>
                    <a:tailEnd len="med" w="med" type="none"/>
                  </a:ln>
                </p:spPr>
              </p:sp>
              <p:cxnSp>
                <p:nvCxnSpPr>
                  <p:cNvPr id="370" name="Google Shape;370;p26"/>
                  <p:cNvCxnSpPr/>
                  <p:nvPr/>
                </p:nvCxnSpPr>
                <p:spPr>
                  <a:xfrm rot="10800000">
                    <a:off x="6944872" y="4345787"/>
                    <a:ext cx="81600" cy="4347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26"/>
                  <p:cNvCxnSpPr/>
                  <p:nvPr/>
                </p:nvCxnSpPr>
                <p:spPr>
                  <a:xfrm flipH="1" rot="10800000">
                    <a:off x="5955264" y="2643197"/>
                    <a:ext cx="285900" cy="3069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26"/>
                  <p:cNvCxnSpPr/>
                  <p:nvPr/>
                </p:nvCxnSpPr>
                <p:spPr>
                  <a:xfrm>
                    <a:off x="6014268" y="3023384"/>
                    <a:ext cx="744600" cy="8589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26"/>
                  <p:cNvSpPr/>
                  <p:nvPr/>
                </p:nvSpPr>
                <p:spPr>
                  <a:xfrm rot="695488">
                    <a:off x="7384205" y="2002800"/>
                    <a:ext cx="92101" cy="93997"/>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rot="6266286">
                    <a:off x="7253227" y="1748528"/>
                    <a:ext cx="120090" cy="118393"/>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rot="-4191432">
                    <a:off x="7442491" y="2111334"/>
                    <a:ext cx="165524" cy="165806"/>
                  </a:xfrm>
                  <a:prstGeom prst="chord">
                    <a:avLst>
                      <a:gd fmla="val 3360608"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flipH="1" rot="-6266286">
                    <a:off x="7617364" y="1748528"/>
                    <a:ext cx="120090" cy="118393"/>
                  </a:xfrm>
                  <a:custGeom>
                    <a:rect b="b" l="l" r="r" t="t"/>
                    <a:pathLst>
                      <a:path extrusionOk="0" fill="none" h="2436" w="1835">
                        <a:moveTo>
                          <a:pt x="1201" y="0"/>
                        </a:moveTo>
                        <a:cubicBezTo>
                          <a:pt x="1201" y="0"/>
                          <a:pt x="0" y="1568"/>
                          <a:pt x="1835" y="2436"/>
                        </a:cubicBez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7299470" y="1896754"/>
                    <a:ext cx="59589" cy="88435"/>
                  </a:xfrm>
                  <a:custGeom>
                    <a:rect b="b" l="l" r="r" t="t"/>
                    <a:pathLst>
                      <a:path extrusionOk="0" h="3170" w="2136">
                        <a:moveTo>
                          <a:pt x="1068" y="1"/>
                        </a:moveTo>
                        <a:cubicBezTo>
                          <a:pt x="467" y="1"/>
                          <a:pt x="0" y="468"/>
                          <a:pt x="0" y="1068"/>
                        </a:cubicBezTo>
                        <a:lnTo>
                          <a:pt x="0" y="2069"/>
                        </a:lnTo>
                        <a:cubicBezTo>
                          <a:pt x="0" y="2669"/>
                          <a:pt x="467" y="3170"/>
                          <a:pt x="1068" y="3170"/>
                        </a:cubicBezTo>
                        <a:cubicBezTo>
                          <a:pt x="1668" y="3170"/>
                          <a:pt x="2135" y="2669"/>
                          <a:pt x="2135" y="2069"/>
                        </a:cubicBezTo>
                        <a:lnTo>
                          <a:pt x="2135" y="1068"/>
                        </a:lnTo>
                        <a:cubicBezTo>
                          <a:pt x="2135" y="468"/>
                          <a:pt x="1668" y="1"/>
                          <a:pt x="1068" y="1"/>
                        </a:cubicBezTo>
                        <a:close/>
                      </a:path>
                    </a:pathLst>
                  </a:custGeom>
                  <a:solidFill>
                    <a:srgbClr val="067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7180478" y="2044699"/>
                    <a:ext cx="132900" cy="13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7687053" y="2044699"/>
                    <a:ext cx="132900" cy="13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0" name="Google Shape;380;p26"/>
              <p:cNvCxnSpPr/>
              <p:nvPr/>
            </p:nvCxnSpPr>
            <p:spPr>
              <a:xfrm flipH="1" rot="10800000">
                <a:off x="7130675" y="4591175"/>
                <a:ext cx="633900" cy="179100"/>
              </a:xfrm>
              <a:prstGeom prst="straightConnector1">
                <a:avLst/>
              </a:prstGeom>
              <a:noFill/>
              <a:ln cap="flat" cmpd="sng" w="9525">
                <a:solidFill>
                  <a:schemeClr val="dk2"/>
                </a:solidFill>
                <a:prstDash val="solid"/>
                <a:round/>
                <a:headEnd len="med" w="med" type="none"/>
                <a:tailEnd len="med" w="med" type="none"/>
              </a:ln>
            </p:spPr>
          </p:cxnSp>
        </p:grpSp>
        <p:grpSp>
          <p:nvGrpSpPr>
            <p:cNvPr id="381" name="Google Shape;381;p26"/>
            <p:cNvGrpSpPr/>
            <p:nvPr/>
          </p:nvGrpSpPr>
          <p:grpSpPr>
            <a:xfrm>
              <a:off x="4292938" y="3114092"/>
              <a:ext cx="5843950" cy="3254075"/>
              <a:chOff x="4292938" y="3114092"/>
              <a:chExt cx="5843950" cy="3254075"/>
            </a:xfrm>
          </p:grpSpPr>
          <p:sp>
            <p:nvSpPr>
              <p:cNvPr id="382" name="Google Shape;382;p26"/>
              <p:cNvSpPr/>
              <p:nvPr/>
            </p:nvSpPr>
            <p:spPr>
              <a:xfrm rot="2951777">
                <a:off x="4502938" y="4358483"/>
                <a:ext cx="2048960" cy="1492862"/>
              </a:xfrm>
              <a:custGeom>
                <a:rect b="b" l="l" r="r" t="t"/>
                <a:pathLst>
                  <a:path extrusionOk="0" h="52147" w="71572">
                    <a:moveTo>
                      <a:pt x="52882" y="1"/>
                    </a:moveTo>
                    <a:cubicBezTo>
                      <a:pt x="51233" y="1"/>
                      <a:pt x="49702" y="339"/>
                      <a:pt x="48496" y="1093"/>
                    </a:cubicBezTo>
                    <a:cubicBezTo>
                      <a:pt x="45552" y="2903"/>
                      <a:pt x="45850" y="6384"/>
                      <a:pt x="42349" y="8234"/>
                    </a:cubicBezTo>
                    <a:cubicBezTo>
                      <a:pt x="41142" y="8876"/>
                      <a:pt x="39883" y="9103"/>
                      <a:pt x="38665" y="9103"/>
                    </a:cubicBezTo>
                    <a:cubicBezTo>
                      <a:pt x="36331" y="9103"/>
                      <a:pt x="34146" y="8269"/>
                      <a:pt x="32761" y="7916"/>
                    </a:cubicBezTo>
                    <a:cubicBezTo>
                      <a:pt x="31721" y="7653"/>
                      <a:pt x="30607" y="7528"/>
                      <a:pt x="29440" y="7528"/>
                    </a:cubicBezTo>
                    <a:cubicBezTo>
                      <a:pt x="17482" y="7528"/>
                      <a:pt x="0" y="20625"/>
                      <a:pt x="435" y="31608"/>
                    </a:cubicBezTo>
                    <a:cubicBezTo>
                      <a:pt x="813" y="41774"/>
                      <a:pt x="16635" y="52146"/>
                      <a:pt x="31896" y="52146"/>
                    </a:cubicBezTo>
                    <a:cubicBezTo>
                      <a:pt x="34315" y="52146"/>
                      <a:pt x="36720" y="51885"/>
                      <a:pt x="39047" y="51322"/>
                    </a:cubicBezTo>
                    <a:cubicBezTo>
                      <a:pt x="60830" y="46031"/>
                      <a:pt x="71572" y="15257"/>
                      <a:pt x="64410" y="5390"/>
                    </a:cubicBezTo>
                    <a:cubicBezTo>
                      <a:pt x="62120" y="2227"/>
                      <a:pt x="57112" y="1"/>
                      <a:pt x="52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flipH="1" rot="6300121">
                <a:off x="7563033" y="3566267"/>
                <a:ext cx="2512758" cy="2054525"/>
              </a:xfrm>
              <a:custGeom>
                <a:rect b="b" l="l" r="r" t="t"/>
                <a:pathLst>
                  <a:path extrusionOk="0" h="43587" w="64736">
                    <a:moveTo>
                      <a:pt x="45029" y="0"/>
                    </a:moveTo>
                    <a:cubicBezTo>
                      <a:pt x="44456" y="0"/>
                      <a:pt x="43894" y="47"/>
                      <a:pt x="43347" y="145"/>
                    </a:cubicBezTo>
                    <a:cubicBezTo>
                      <a:pt x="32824" y="2015"/>
                      <a:pt x="32306" y="21709"/>
                      <a:pt x="20968" y="23340"/>
                    </a:cubicBezTo>
                    <a:cubicBezTo>
                      <a:pt x="20481" y="23410"/>
                      <a:pt x="20004" y="23443"/>
                      <a:pt x="19535" y="23443"/>
                    </a:cubicBezTo>
                    <a:cubicBezTo>
                      <a:pt x="12649" y="23443"/>
                      <a:pt x="7652" y="16392"/>
                      <a:pt x="4557" y="16392"/>
                    </a:cubicBezTo>
                    <a:cubicBezTo>
                      <a:pt x="4200" y="16392"/>
                      <a:pt x="3868" y="16486"/>
                      <a:pt x="3562" y="16696"/>
                    </a:cubicBezTo>
                    <a:cubicBezTo>
                      <a:pt x="1" y="19143"/>
                      <a:pt x="2587" y="35176"/>
                      <a:pt x="12832" y="41244"/>
                    </a:cubicBezTo>
                    <a:cubicBezTo>
                      <a:pt x="15726" y="42946"/>
                      <a:pt x="18762" y="43587"/>
                      <a:pt x="21875" y="43587"/>
                    </a:cubicBezTo>
                    <a:cubicBezTo>
                      <a:pt x="26657" y="43587"/>
                      <a:pt x="31620" y="42073"/>
                      <a:pt x="36524" y="40567"/>
                    </a:cubicBezTo>
                    <a:cubicBezTo>
                      <a:pt x="45456" y="37862"/>
                      <a:pt x="63578" y="32312"/>
                      <a:pt x="64194" y="20356"/>
                    </a:cubicBezTo>
                    <a:cubicBezTo>
                      <a:pt x="64735" y="10712"/>
                      <a:pt x="53661" y="0"/>
                      <a:pt x="450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6"/>
            <p:cNvSpPr/>
            <p:nvPr/>
          </p:nvSpPr>
          <p:spPr>
            <a:xfrm rot="8274980">
              <a:off x="8103511" y="2773188"/>
              <a:ext cx="2078799" cy="1838694"/>
            </a:xfrm>
            <a:custGeom>
              <a:rect b="b" l="l" r="r" t="t"/>
              <a:pathLst>
                <a:path extrusionOk="0" h="11281" w="14476">
                  <a:moveTo>
                    <a:pt x="7119" y="1"/>
                  </a:moveTo>
                  <a:cubicBezTo>
                    <a:pt x="5870" y="1"/>
                    <a:pt x="4437" y="523"/>
                    <a:pt x="2884" y="1891"/>
                  </a:cubicBezTo>
                  <a:cubicBezTo>
                    <a:pt x="2884" y="1891"/>
                    <a:pt x="1078" y="3622"/>
                    <a:pt x="540" y="5578"/>
                  </a:cubicBezTo>
                  <a:cubicBezTo>
                    <a:pt x="0" y="7534"/>
                    <a:pt x="770" y="9587"/>
                    <a:pt x="2582" y="10720"/>
                  </a:cubicBezTo>
                  <a:cubicBezTo>
                    <a:pt x="3287" y="11161"/>
                    <a:pt x="4084" y="11280"/>
                    <a:pt x="4937" y="11280"/>
                  </a:cubicBezTo>
                  <a:cubicBezTo>
                    <a:pt x="5944" y="11280"/>
                    <a:pt x="7029" y="11114"/>
                    <a:pt x="8131" y="11114"/>
                  </a:cubicBezTo>
                  <a:cubicBezTo>
                    <a:pt x="8495" y="11114"/>
                    <a:pt x="8860" y="11132"/>
                    <a:pt x="9226" y="11180"/>
                  </a:cubicBezTo>
                  <a:cubicBezTo>
                    <a:pt x="9531" y="11221"/>
                    <a:pt x="9832" y="11241"/>
                    <a:pt x="10128" y="11241"/>
                  </a:cubicBezTo>
                  <a:cubicBezTo>
                    <a:pt x="12170" y="11241"/>
                    <a:pt x="13908" y="10269"/>
                    <a:pt x="14174" y="8185"/>
                  </a:cubicBezTo>
                  <a:cubicBezTo>
                    <a:pt x="14476" y="5800"/>
                    <a:pt x="12733" y="5495"/>
                    <a:pt x="11689" y="3179"/>
                  </a:cubicBezTo>
                  <a:cubicBezTo>
                    <a:pt x="11016" y="1689"/>
                    <a:pt x="9366" y="1"/>
                    <a:pt x="7119"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6"/>
          <p:cNvSpPr txBox="1"/>
          <p:nvPr>
            <p:ph type="title"/>
          </p:nvPr>
        </p:nvSpPr>
        <p:spPr>
          <a:xfrm>
            <a:off x="-105600" y="2247900"/>
            <a:ext cx="5382300" cy="99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 DATA EXPLORATION ·</a:t>
            </a:r>
            <a:endParaRPr sz="4000"/>
          </a:p>
        </p:txBody>
      </p:sp>
      <p:sp>
        <p:nvSpPr>
          <p:cNvPr id="386" name="Google Shape;386;p26"/>
          <p:cNvSpPr/>
          <p:nvPr/>
        </p:nvSpPr>
        <p:spPr>
          <a:xfrm rot="-5400000">
            <a:off x="4101227" y="-404120"/>
            <a:ext cx="1485393" cy="3513848"/>
          </a:xfrm>
          <a:custGeom>
            <a:rect b="b" l="l" r="r" t="t"/>
            <a:pathLst>
              <a:path extrusionOk="0" h="64894" w="39563">
                <a:moveTo>
                  <a:pt x="24003" y="1"/>
                </a:moveTo>
                <a:cubicBezTo>
                  <a:pt x="20634" y="1"/>
                  <a:pt x="17253" y="202"/>
                  <a:pt x="13977" y="470"/>
                </a:cubicBezTo>
                <a:cubicBezTo>
                  <a:pt x="12243" y="604"/>
                  <a:pt x="10575" y="837"/>
                  <a:pt x="9074" y="1371"/>
                </a:cubicBezTo>
                <a:cubicBezTo>
                  <a:pt x="8273" y="1504"/>
                  <a:pt x="7506" y="1638"/>
                  <a:pt x="6705" y="1805"/>
                </a:cubicBezTo>
                <a:cubicBezTo>
                  <a:pt x="4737" y="2172"/>
                  <a:pt x="2869" y="2939"/>
                  <a:pt x="1802" y="4740"/>
                </a:cubicBezTo>
                <a:cubicBezTo>
                  <a:pt x="634" y="6775"/>
                  <a:pt x="701" y="9377"/>
                  <a:pt x="568" y="11645"/>
                </a:cubicBezTo>
                <a:cubicBezTo>
                  <a:pt x="301" y="15614"/>
                  <a:pt x="167" y="19617"/>
                  <a:pt x="167" y="23587"/>
                </a:cubicBezTo>
                <a:cubicBezTo>
                  <a:pt x="1" y="28157"/>
                  <a:pt x="134" y="32760"/>
                  <a:pt x="668" y="37297"/>
                </a:cubicBezTo>
                <a:cubicBezTo>
                  <a:pt x="701" y="37764"/>
                  <a:pt x="735" y="38197"/>
                  <a:pt x="768" y="38664"/>
                </a:cubicBezTo>
                <a:cubicBezTo>
                  <a:pt x="1001" y="41600"/>
                  <a:pt x="1101" y="44769"/>
                  <a:pt x="1769" y="47671"/>
                </a:cubicBezTo>
                <a:cubicBezTo>
                  <a:pt x="2603" y="51207"/>
                  <a:pt x="5171" y="52508"/>
                  <a:pt x="8073" y="52641"/>
                </a:cubicBezTo>
                <a:cubicBezTo>
                  <a:pt x="8207" y="55977"/>
                  <a:pt x="8407" y="59179"/>
                  <a:pt x="7773" y="62581"/>
                </a:cubicBezTo>
                <a:cubicBezTo>
                  <a:pt x="7534" y="63906"/>
                  <a:pt x="8432" y="64894"/>
                  <a:pt x="9580" y="64894"/>
                </a:cubicBezTo>
                <a:cubicBezTo>
                  <a:pt x="9878" y="64894"/>
                  <a:pt x="10192" y="64827"/>
                  <a:pt x="10508" y="64683"/>
                </a:cubicBezTo>
                <a:cubicBezTo>
                  <a:pt x="15312" y="62448"/>
                  <a:pt x="18681" y="58078"/>
                  <a:pt x="19848" y="53008"/>
                </a:cubicBezTo>
                <a:cubicBezTo>
                  <a:pt x="22283" y="53008"/>
                  <a:pt x="24718" y="52975"/>
                  <a:pt x="27120" y="52975"/>
                </a:cubicBezTo>
                <a:cubicBezTo>
                  <a:pt x="27216" y="52973"/>
                  <a:pt x="27313" y="52972"/>
                  <a:pt x="27412" y="52972"/>
                </a:cubicBezTo>
                <a:cubicBezTo>
                  <a:pt x="27837" y="52972"/>
                  <a:pt x="28281" y="52984"/>
                  <a:pt x="28730" y="52984"/>
                </a:cubicBezTo>
                <a:cubicBezTo>
                  <a:pt x="30449" y="52984"/>
                  <a:pt x="32224" y="52814"/>
                  <a:pt x="33158" y="51173"/>
                </a:cubicBezTo>
                <a:cubicBezTo>
                  <a:pt x="33191" y="51140"/>
                  <a:pt x="33224" y="51073"/>
                  <a:pt x="33258" y="51040"/>
                </a:cubicBezTo>
                <a:cubicBezTo>
                  <a:pt x="33358" y="50940"/>
                  <a:pt x="33491" y="50873"/>
                  <a:pt x="33591" y="50773"/>
                </a:cubicBezTo>
                <a:cubicBezTo>
                  <a:pt x="34592" y="49872"/>
                  <a:pt x="34459" y="48238"/>
                  <a:pt x="34292" y="46803"/>
                </a:cubicBezTo>
                <a:cubicBezTo>
                  <a:pt x="34392" y="45836"/>
                  <a:pt x="34459" y="44835"/>
                  <a:pt x="34625" y="43968"/>
                </a:cubicBezTo>
                <a:cubicBezTo>
                  <a:pt x="35126" y="40966"/>
                  <a:pt x="35626" y="37997"/>
                  <a:pt x="36160" y="35028"/>
                </a:cubicBezTo>
                <a:cubicBezTo>
                  <a:pt x="37127" y="29291"/>
                  <a:pt x="38228" y="23587"/>
                  <a:pt x="38962" y="17816"/>
                </a:cubicBezTo>
                <a:cubicBezTo>
                  <a:pt x="39329" y="14981"/>
                  <a:pt x="39562" y="12112"/>
                  <a:pt x="39496" y="9210"/>
                </a:cubicBezTo>
                <a:cubicBezTo>
                  <a:pt x="39462" y="7142"/>
                  <a:pt x="39429" y="4773"/>
                  <a:pt x="38095" y="3072"/>
                </a:cubicBezTo>
                <a:cubicBezTo>
                  <a:pt x="37194" y="1971"/>
                  <a:pt x="36060" y="1504"/>
                  <a:pt x="34792" y="1271"/>
                </a:cubicBezTo>
                <a:cubicBezTo>
                  <a:pt x="34225" y="904"/>
                  <a:pt x="33491" y="637"/>
                  <a:pt x="32624" y="537"/>
                </a:cubicBezTo>
                <a:cubicBezTo>
                  <a:pt x="29811" y="151"/>
                  <a:pt x="26912" y="1"/>
                  <a:pt x="24003" y="1"/>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txBox="1"/>
          <p:nvPr>
            <p:ph idx="2" type="title"/>
          </p:nvPr>
        </p:nvSpPr>
        <p:spPr>
          <a:xfrm flipH="1">
            <a:off x="3867450" y="647775"/>
            <a:ext cx="1409100" cy="13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8" name="Google Shape;388;p26"/>
          <p:cNvSpPr txBox="1"/>
          <p:nvPr>
            <p:ph idx="1" type="subTitle"/>
          </p:nvPr>
        </p:nvSpPr>
        <p:spPr>
          <a:xfrm>
            <a:off x="1346775" y="3150400"/>
            <a:ext cx="2477400" cy="6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2"/>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DBSCAN Hyperparameter Tuning ·</a:t>
            </a:r>
            <a:endParaRPr/>
          </a:p>
        </p:txBody>
      </p:sp>
      <p:sp>
        <p:nvSpPr>
          <p:cNvPr id="642" name="Google Shape;642;p62"/>
          <p:cNvSpPr txBox="1"/>
          <p:nvPr>
            <p:ph idx="4294967295" type="body"/>
          </p:nvPr>
        </p:nvSpPr>
        <p:spPr>
          <a:xfrm>
            <a:off x="523525" y="1291950"/>
            <a:ext cx="31359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We will be using custom made GridSearchCV to run through the parameters to see which model's parameter will give the best silhouette score.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Parameters that we will be tuning for the DBSCAN:</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AutoNum type="arabicPeriod"/>
            </a:pPr>
            <a:r>
              <a:rPr lang="en" sz="1200"/>
              <a:t>eps - Maximum distance between 2 samples for one to be considered as a neighbouring point</a:t>
            </a:r>
            <a:endParaRPr sz="1200"/>
          </a:p>
          <a:p>
            <a:pPr indent="-304800" lvl="0" marL="457200" rtl="0" algn="l">
              <a:lnSpc>
                <a:spcPct val="115000"/>
              </a:lnSpc>
              <a:spcBef>
                <a:spcPts val="0"/>
              </a:spcBef>
              <a:spcAft>
                <a:spcPts val="0"/>
              </a:spcAft>
              <a:buSzPts val="1200"/>
              <a:buAutoNum type="arabicPeriod"/>
            </a:pPr>
            <a:r>
              <a:rPr lang="en" sz="1200"/>
              <a:t>min_samples - Minimum number of points around the sample to be considered as a neighbouring point</a:t>
            </a:r>
            <a:endParaRPr sz="1200"/>
          </a:p>
          <a:p>
            <a:pPr indent="0" lvl="0" marL="0" rtl="0" algn="l">
              <a:lnSpc>
                <a:spcPct val="115000"/>
              </a:lnSpc>
              <a:spcBef>
                <a:spcPts val="0"/>
              </a:spcBef>
              <a:spcAft>
                <a:spcPts val="0"/>
              </a:spcAft>
              <a:buNone/>
            </a:pPr>
            <a:r>
              <a:t/>
            </a:r>
            <a:endParaRPr sz="1200"/>
          </a:p>
        </p:txBody>
      </p:sp>
      <p:pic>
        <p:nvPicPr>
          <p:cNvPr id="643" name="Google Shape;643;p62"/>
          <p:cNvPicPr preferRelativeResize="0"/>
          <p:nvPr/>
        </p:nvPicPr>
        <p:blipFill>
          <a:blip r:embed="rId3">
            <a:alphaModFix/>
          </a:blip>
          <a:stretch>
            <a:fillRect/>
          </a:stretch>
        </p:blipFill>
        <p:spPr>
          <a:xfrm>
            <a:off x="3659521" y="1291949"/>
            <a:ext cx="5484480" cy="38515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3"/>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DBSCAN Hyperparameter Tuning ·</a:t>
            </a:r>
            <a:endParaRPr/>
          </a:p>
        </p:txBody>
      </p:sp>
      <p:sp>
        <p:nvSpPr>
          <p:cNvPr id="649" name="Google Shape;649;p63"/>
          <p:cNvSpPr txBox="1"/>
          <p:nvPr>
            <p:ph idx="4294967295" type="body"/>
          </p:nvPr>
        </p:nvSpPr>
        <p:spPr>
          <a:xfrm>
            <a:off x="523525" y="1291950"/>
            <a:ext cx="31359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The silhouette score has a max peak which is 0.684202. As such eps = 3 and minPts = 3 will be the capping distance params that we will be using to do clustering. We can also use the eps = 4 and minPts = 4 as the silhouette score is the 2 best score.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We observe that DBSCAN is able to form clusters with it's neighbouring points and the clusters are not overlapping each other (DBSCAN will just form it together as a cluster).</a:t>
            </a:r>
            <a:endParaRPr sz="1200"/>
          </a:p>
          <a:p>
            <a:pPr indent="0" lvl="0" marL="0" rtl="0" algn="l">
              <a:lnSpc>
                <a:spcPct val="115000"/>
              </a:lnSpc>
              <a:spcBef>
                <a:spcPts val="0"/>
              </a:spcBef>
              <a:spcAft>
                <a:spcPts val="0"/>
              </a:spcAft>
              <a:buNone/>
            </a:pPr>
            <a:r>
              <a:rPr lang="en" sz="1200"/>
              <a:t>There are also 18 different clusters that are formed, even small clusters that KMeans and other models are unable to cluster together are formed.</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650" name="Google Shape;650;p63"/>
          <p:cNvPicPr preferRelativeResize="0"/>
          <p:nvPr/>
        </p:nvPicPr>
        <p:blipFill>
          <a:blip r:embed="rId3">
            <a:alphaModFix/>
          </a:blip>
          <a:stretch>
            <a:fillRect/>
          </a:stretch>
        </p:blipFill>
        <p:spPr>
          <a:xfrm>
            <a:off x="3747949" y="1291950"/>
            <a:ext cx="1538101" cy="3851550"/>
          </a:xfrm>
          <a:prstGeom prst="rect">
            <a:avLst/>
          </a:prstGeom>
          <a:noFill/>
          <a:ln>
            <a:noFill/>
          </a:ln>
        </p:spPr>
      </p:pic>
      <p:pic>
        <p:nvPicPr>
          <p:cNvPr id="651" name="Google Shape;651;p63"/>
          <p:cNvPicPr preferRelativeResize="0"/>
          <p:nvPr/>
        </p:nvPicPr>
        <p:blipFill>
          <a:blip r:embed="rId4">
            <a:alphaModFix/>
          </a:blip>
          <a:stretch>
            <a:fillRect/>
          </a:stretch>
        </p:blipFill>
        <p:spPr>
          <a:xfrm>
            <a:off x="5286050" y="1291952"/>
            <a:ext cx="3857950" cy="3851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DBSCAN Hyperparameter Tuning ·</a:t>
            </a:r>
            <a:endParaRPr/>
          </a:p>
        </p:txBody>
      </p:sp>
      <p:sp>
        <p:nvSpPr>
          <p:cNvPr id="657" name="Google Shape;657;p64"/>
          <p:cNvSpPr txBox="1"/>
          <p:nvPr>
            <p:ph idx="4294967295" type="body"/>
          </p:nvPr>
        </p:nvSpPr>
        <p:spPr>
          <a:xfrm>
            <a:off x="523525" y="1291950"/>
            <a:ext cx="48264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Silhouette Score: 0.678</a:t>
            </a:r>
            <a:endParaRPr sz="1200"/>
          </a:p>
          <a:p>
            <a:pPr indent="0" lvl="0" marL="0" rtl="0" algn="l">
              <a:lnSpc>
                <a:spcPct val="115000"/>
              </a:lnSpc>
              <a:spcBef>
                <a:spcPts val="0"/>
              </a:spcBef>
              <a:spcAft>
                <a:spcPts val="0"/>
              </a:spcAft>
              <a:buNone/>
            </a:pPr>
            <a:r>
              <a:rPr lang="en" sz="1200"/>
              <a:t>We will be using eps = 4 and minPts = 4 as it gives 15 different clusters instead of 18 like eps = 3 and minPts = 3 which makes interpreting the clusters easier. </a:t>
            </a:r>
            <a:endParaRPr sz="1200"/>
          </a:p>
          <a:p>
            <a:pPr indent="0" lvl="0" marL="0" rtl="0" algn="l">
              <a:lnSpc>
                <a:spcPct val="115000"/>
              </a:lnSpc>
              <a:spcBef>
                <a:spcPts val="1000"/>
              </a:spcBef>
              <a:spcAft>
                <a:spcPts val="0"/>
              </a:spcAft>
              <a:buNone/>
            </a:pPr>
            <a:r>
              <a:rPr b="1" lang="en" sz="1200" u="sng"/>
              <a:t>Model Selection</a:t>
            </a:r>
            <a:endParaRPr sz="1200"/>
          </a:p>
          <a:p>
            <a:pPr indent="0" lvl="0" marL="0" rtl="0" algn="l">
              <a:lnSpc>
                <a:spcPct val="115000"/>
              </a:lnSpc>
              <a:spcBef>
                <a:spcPts val="1000"/>
              </a:spcBef>
              <a:spcAft>
                <a:spcPts val="0"/>
              </a:spcAft>
              <a:buNone/>
            </a:pPr>
            <a:r>
              <a:rPr lang="en" sz="1200"/>
              <a:t>After looking at the different clusters formed, the models that are generally useful is K Means and DBSCAN as Agglomerative Clustering is the same as KMeans n_clusters = 6 where the distribution based of the silhouette plot is not evenly distributed and Spectral Clustering have a low silhouette score which means that the mean of the clusters are indifferent or the distance between the clusters are insignificant because Spectral Clustering caused clusters to be in many different places in the scatter plot.However, between DBSCAN and K Means there is no clear distinguishing factor to differentiate the values and thus we will be see which provides a better cluster interpretation.</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658" name="Google Shape;658;p64"/>
          <p:cNvPicPr preferRelativeResize="0"/>
          <p:nvPr/>
        </p:nvPicPr>
        <p:blipFill>
          <a:blip r:embed="rId3">
            <a:alphaModFix/>
          </a:blip>
          <a:stretch>
            <a:fillRect/>
          </a:stretch>
        </p:blipFill>
        <p:spPr>
          <a:xfrm>
            <a:off x="5349858" y="1291950"/>
            <a:ext cx="3794141" cy="38515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a:t>
            </a:r>
            <a:endParaRPr/>
          </a:p>
        </p:txBody>
      </p:sp>
      <p:sp>
        <p:nvSpPr>
          <p:cNvPr id="664" name="Google Shape;664;p65"/>
          <p:cNvSpPr txBox="1"/>
          <p:nvPr>
            <p:ph idx="4294967295" type="body"/>
          </p:nvPr>
        </p:nvSpPr>
        <p:spPr>
          <a:xfrm>
            <a:off x="523525" y="1291950"/>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will first do a bit of renaming of the columns of the dataframe to make our lives of interpreting the columns easier.</a:t>
            </a:r>
            <a:endParaRPr/>
          </a:p>
        </p:txBody>
      </p:sp>
      <p:pic>
        <p:nvPicPr>
          <p:cNvPr id="665" name="Google Shape;665;p65"/>
          <p:cNvPicPr preferRelativeResize="0"/>
          <p:nvPr/>
        </p:nvPicPr>
        <p:blipFill>
          <a:blip r:embed="rId3">
            <a:alphaModFix/>
          </a:blip>
          <a:stretch>
            <a:fillRect/>
          </a:stretch>
        </p:blipFill>
        <p:spPr>
          <a:xfrm>
            <a:off x="0" y="2064200"/>
            <a:ext cx="9143998" cy="2190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K Means ·</a:t>
            </a:r>
            <a:endParaRPr/>
          </a:p>
        </p:txBody>
      </p:sp>
      <p:sp>
        <p:nvSpPr>
          <p:cNvPr id="671" name="Google Shape;671;p66"/>
          <p:cNvSpPr txBox="1"/>
          <p:nvPr>
            <p:ph idx="4294967295" type="body"/>
          </p:nvPr>
        </p:nvSpPr>
        <p:spPr>
          <a:xfrm>
            <a:off x="523525" y="1291950"/>
            <a:ext cx="4573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will be using K Means (n_clusters=6) as we want to reduce the number of clusters that we have that needs to be </a:t>
            </a:r>
            <a:r>
              <a:rPr lang="en"/>
              <a:t>interpreted. </a:t>
            </a:r>
            <a:endParaRPr/>
          </a:p>
        </p:txBody>
      </p:sp>
      <p:pic>
        <p:nvPicPr>
          <p:cNvPr id="672" name="Google Shape;672;p66"/>
          <p:cNvPicPr preferRelativeResize="0"/>
          <p:nvPr/>
        </p:nvPicPr>
        <p:blipFill>
          <a:blip r:embed="rId3">
            <a:alphaModFix/>
          </a:blip>
          <a:stretch>
            <a:fillRect/>
          </a:stretch>
        </p:blipFill>
        <p:spPr>
          <a:xfrm>
            <a:off x="5096584" y="1291950"/>
            <a:ext cx="4047417" cy="3851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7"/>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Surrogate Model - K Means ·</a:t>
            </a:r>
            <a:endParaRPr/>
          </a:p>
        </p:txBody>
      </p:sp>
      <p:sp>
        <p:nvSpPr>
          <p:cNvPr id="678" name="Google Shape;678;p67"/>
          <p:cNvSpPr txBox="1"/>
          <p:nvPr>
            <p:ph idx="4294967295" type="body"/>
          </p:nvPr>
        </p:nvSpPr>
        <p:spPr>
          <a:xfrm>
            <a:off x="523525" y="1291950"/>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better quantify the clustering rule, a Decision Tree can be used as a surrogate model for us to better understand the decision rule by which each cluster is associated.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Features that are important:</a:t>
            </a:r>
            <a:endParaRPr/>
          </a:p>
          <a:p>
            <a:pPr indent="0" lvl="0" marL="0" rtl="0" algn="l">
              <a:lnSpc>
                <a:spcPct val="115000"/>
              </a:lnSpc>
              <a:spcBef>
                <a:spcPts val="0"/>
              </a:spcBef>
              <a:spcAft>
                <a:spcPts val="0"/>
              </a:spcAft>
              <a:buNone/>
            </a:pPr>
            <a:r>
              <a:rPr lang="en"/>
              <a:t>Married - T or F</a:t>
            </a:r>
            <a:endParaRPr/>
          </a:p>
          <a:p>
            <a:pPr indent="0" lvl="0" marL="0" rtl="0" algn="l">
              <a:lnSpc>
                <a:spcPct val="115000"/>
              </a:lnSpc>
              <a:spcBef>
                <a:spcPts val="0"/>
              </a:spcBef>
              <a:spcAft>
                <a:spcPts val="0"/>
              </a:spcAft>
              <a:buNone/>
            </a:pPr>
            <a:r>
              <a:rPr lang="en"/>
              <a:t>R&amp;D - T or F</a:t>
            </a:r>
            <a:endParaRPr/>
          </a:p>
          <a:p>
            <a:pPr indent="0" lvl="0" marL="0" rtl="0" algn="l">
              <a:lnSpc>
                <a:spcPct val="115000"/>
              </a:lnSpc>
              <a:spcBef>
                <a:spcPts val="0"/>
              </a:spcBef>
              <a:spcAft>
                <a:spcPts val="0"/>
              </a:spcAft>
              <a:buNone/>
            </a:pPr>
            <a:r>
              <a:rPr lang="en"/>
              <a:t>Rarely Travel - T or F</a:t>
            </a:r>
            <a:endParaRPr/>
          </a:p>
          <a:p>
            <a:pPr indent="0" lvl="0" marL="0" rtl="0" algn="l">
              <a:lnSpc>
                <a:spcPct val="115000"/>
              </a:lnSpc>
              <a:spcBef>
                <a:spcPts val="0"/>
              </a:spcBef>
              <a:spcAft>
                <a:spcPts val="0"/>
              </a:spcAft>
              <a:buNone/>
            </a:pPr>
            <a:r>
              <a:rPr lang="en"/>
              <a:t>Single - T or F</a:t>
            </a:r>
            <a:endParaRPr/>
          </a:p>
        </p:txBody>
      </p:sp>
      <p:pic>
        <p:nvPicPr>
          <p:cNvPr id="679" name="Google Shape;679;p67"/>
          <p:cNvPicPr preferRelativeResize="0"/>
          <p:nvPr/>
        </p:nvPicPr>
        <p:blipFill>
          <a:blip r:embed="rId3">
            <a:alphaModFix/>
          </a:blip>
          <a:stretch>
            <a:fillRect/>
          </a:stretch>
        </p:blipFill>
        <p:spPr>
          <a:xfrm>
            <a:off x="1916875" y="1543075"/>
            <a:ext cx="7851699" cy="387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Visualisation - K Means ·</a:t>
            </a:r>
            <a:endParaRPr/>
          </a:p>
        </p:txBody>
      </p:sp>
      <p:sp>
        <p:nvSpPr>
          <p:cNvPr id="685" name="Google Shape;685;p68"/>
          <p:cNvSpPr txBox="1"/>
          <p:nvPr>
            <p:ph idx="4294967295" type="body"/>
          </p:nvPr>
        </p:nvSpPr>
        <p:spPr>
          <a:xfrm>
            <a:off x="523525" y="1291950"/>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will split the clusters and see the relationship with the variables. For ease of reading the bar group we will make a dataframe that sums up all the </a:t>
            </a:r>
            <a:endParaRPr/>
          </a:p>
          <a:p>
            <a:pPr indent="0" lvl="0" marL="0" rtl="0" algn="l">
              <a:lnSpc>
                <a:spcPct val="115000"/>
              </a:lnSpc>
              <a:spcBef>
                <a:spcPts val="0"/>
              </a:spcBef>
              <a:spcAft>
                <a:spcPts val="0"/>
              </a:spcAft>
              <a:buNone/>
            </a:pPr>
            <a:r>
              <a:rPr lang="en"/>
              <a:t>information.</a:t>
            </a:r>
            <a:endParaRPr/>
          </a:p>
        </p:txBody>
      </p:sp>
      <p:pic>
        <p:nvPicPr>
          <p:cNvPr id="686" name="Google Shape;686;p68"/>
          <p:cNvPicPr preferRelativeResize="0"/>
          <p:nvPr/>
        </p:nvPicPr>
        <p:blipFill>
          <a:blip r:embed="rId3">
            <a:alphaModFix/>
          </a:blip>
          <a:stretch>
            <a:fillRect/>
          </a:stretch>
        </p:blipFill>
        <p:spPr>
          <a:xfrm>
            <a:off x="5621213" y="1669950"/>
            <a:ext cx="3522785" cy="3436800"/>
          </a:xfrm>
          <a:prstGeom prst="rect">
            <a:avLst/>
          </a:prstGeom>
          <a:noFill/>
          <a:ln>
            <a:noFill/>
          </a:ln>
        </p:spPr>
      </p:pic>
      <p:pic>
        <p:nvPicPr>
          <p:cNvPr id="687" name="Google Shape;687;p68"/>
          <p:cNvPicPr preferRelativeResize="0"/>
          <p:nvPr/>
        </p:nvPicPr>
        <p:blipFill>
          <a:blip r:embed="rId4">
            <a:alphaModFix/>
          </a:blip>
          <a:stretch>
            <a:fillRect/>
          </a:stretch>
        </p:blipFill>
        <p:spPr>
          <a:xfrm>
            <a:off x="1664075" y="1983925"/>
            <a:ext cx="3957150" cy="31595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K Means ·</a:t>
            </a:r>
            <a:endParaRPr/>
          </a:p>
        </p:txBody>
      </p:sp>
      <p:sp>
        <p:nvSpPr>
          <p:cNvPr id="693" name="Google Shape;693;p69"/>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t>Cluster 0: Young Single R&amp;D Employees</a:t>
            </a:r>
            <a:endParaRPr b="1" sz="1200"/>
          </a:p>
          <a:p>
            <a:pPr indent="0" lvl="0" marL="0" rtl="0" algn="l">
              <a:lnSpc>
                <a:spcPct val="115000"/>
              </a:lnSpc>
              <a:spcBef>
                <a:spcPts val="0"/>
              </a:spcBef>
              <a:spcAft>
                <a:spcPts val="0"/>
              </a:spcAft>
              <a:buNone/>
            </a:pPr>
            <a:r>
              <a:rPr lang="en" sz="1200"/>
              <a:t>Single R&amp;D Employees that Rarely Travel and is aged around 35 and joined the company for around 5 years are likely to quit the job. This might but likely due to them being younger and wants to explore their own love life and form families before they hit their 40s.</a:t>
            </a:r>
            <a:endParaRPr sz="1200"/>
          </a:p>
          <a:p>
            <a:pPr indent="0" lvl="0" marL="0" rtl="0" algn="l">
              <a:lnSpc>
                <a:spcPct val="115000"/>
              </a:lnSpc>
              <a:spcBef>
                <a:spcPts val="0"/>
              </a:spcBef>
              <a:spcAft>
                <a:spcPts val="0"/>
              </a:spcAft>
              <a:buNone/>
            </a:pPr>
            <a:r>
              <a:rPr b="1" lang="en" sz="1200"/>
              <a:t>Cluster 1: Middle Aged Married R&amp;D Employees</a:t>
            </a:r>
            <a:endParaRPr b="1" sz="1200"/>
          </a:p>
          <a:p>
            <a:pPr indent="0" lvl="0" marL="0" rtl="0" algn="l">
              <a:lnSpc>
                <a:spcPct val="115000"/>
              </a:lnSpc>
              <a:spcBef>
                <a:spcPts val="0"/>
              </a:spcBef>
              <a:spcAft>
                <a:spcPts val="0"/>
              </a:spcAft>
              <a:buNone/>
            </a:pPr>
            <a:r>
              <a:rPr lang="en" sz="1200"/>
              <a:t>Married R&amp;D Employees that rarely travels and age is close to 40. They have stayed in the company for 7 years. These employees are unlikely to quit as they have a family and is settling down as a middle man.</a:t>
            </a:r>
            <a:endParaRPr sz="1200"/>
          </a:p>
          <a:p>
            <a:pPr indent="0" lvl="0" marL="0" rtl="0" algn="l">
              <a:lnSpc>
                <a:spcPct val="115000"/>
              </a:lnSpc>
              <a:spcBef>
                <a:spcPts val="0"/>
              </a:spcBef>
              <a:spcAft>
                <a:spcPts val="0"/>
              </a:spcAft>
              <a:buNone/>
            </a:pPr>
            <a:r>
              <a:rPr b="1" lang="en" sz="1200"/>
              <a:t>Cluster 2: Rich Middle Aged Divorced R&amp;D Employees</a:t>
            </a:r>
            <a:endParaRPr b="1" sz="1200"/>
          </a:p>
          <a:p>
            <a:pPr indent="0" lvl="0" marL="0" rtl="0" algn="l">
              <a:lnSpc>
                <a:spcPct val="115000"/>
              </a:lnSpc>
              <a:spcBef>
                <a:spcPts val="0"/>
              </a:spcBef>
              <a:spcAft>
                <a:spcPts val="0"/>
              </a:spcAft>
              <a:buNone/>
            </a:pPr>
            <a:r>
              <a:rPr lang="en" sz="1200"/>
              <a:t>Divorced R&amp;D Employees that rarely travels and age is close to 40. They have also say in the company for 7 years and earn approximately $6900. These employees are unlikely to quit as they have lost their partner and would want to focus on their work instead of their love life as they are too old for it and earn a lot of money.</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0"/>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K Means ·</a:t>
            </a:r>
            <a:endParaRPr/>
          </a:p>
        </p:txBody>
      </p:sp>
      <p:sp>
        <p:nvSpPr>
          <p:cNvPr id="699" name="Google Shape;699;p70"/>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Cluster 3: Male R&amp;D Employees climbing corporate ladder</a:t>
            </a:r>
            <a:endParaRPr b="1" sz="1200"/>
          </a:p>
          <a:p>
            <a:pPr indent="0" lvl="0" marL="0" rtl="0" algn="l">
              <a:spcBef>
                <a:spcPts val="0"/>
              </a:spcBef>
              <a:spcAft>
                <a:spcPts val="0"/>
              </a:spcAft>
              <a:buNone/>
            </a:pPr>
            <a:r>
              <a:rPr lang="en" sz="1200"/>
              <a:t>Majority of the Male R&amp;D Employees that majority travel frequently and are single or divorce are not ready to quit as they are young (aged around 35) are unlikely to Resign as they want to climb the corporate ladder and focus on their own personal life like travel frequently.</a:t>
            </a:r>
            <a:endParaRPr sz="1200"/>
          </a:p>
          <a:p>
            <a:pPr indent="0" lvl="0" marL="0" rtl="0" algn="l">
              <a:spcBef>
                <a:spcPts val="0"/>
              </a:spcBef>
              <a:spcAft>
                <a:spcPts val="0"/>
              </a:spcAft>
              <a:buNone/>
            </a:pPr>
            <a:r>
              <a:rPr b="1" lang="en" sz="1200"/>
              <a:t>Cluster 4: Rich Married Employees</a:t>
            </a:r>
            <a:endParaRPr b="1" sz="1200"/>
          </a:p>
          <a:p>
            <a:pPr indent="0" lvl="0" marL="0" rtl="0" algn="l">
              <a:spcBef>
                <a:spcPts val="0"/>
              </a:spcBef>
              <a:spcAft>
                <a:spcPts val="0"/>
              </a:spcAft>
              <a:buNone/>
            </a:pPr>
            <a:r>
              <a:rPr lang="en" sz="1200"/>
              <a:t>Married Employees that earns around $6900 and stays 9.5 km away from the company like to maintain at their job. This is likely due to the fact that they earn the most in the company and have a family to feed.</a:t>
            </a:r>
            <a:endParaRPr sz="1200"/>
          </a:p>
          <a:p>
            <a:pPr indent="0" lvl="0" marL="0" rtl="0" algn="l">
              <a:spcBef>
                <a:spcPts val="0"/>
              </a:spcBef>
              <a:spcAft>
                <a:spcPts val="0"/>
              </a:spcAft>
              <a:buNone/>
            </a:pPr>
            <a:r>
              <a:rPr b="1" lang="en" sz="1200"/>
              <a:t>Cluster 5: Single Male Sales Employee</a:t>
            </a:r>
            <a:endParaRPr b="1" sz="1200"/>
          </a:p>
          <a:p>
            <a:pPr indent="0" lvl="0" marL="0" rtl="0" algn="l">
              <a:spcBef>
                <a:spcPts val="0"/>
              </a:spcBef>
              <a:spcAft>
                <a:spcPts val="0"/>
              </a:spcAft>
              <a:buNone/>
            </a:pPr>
            <a:r>
              <a:rPr lang="en" sz="1200"/>
              <a:t>Majority of Single, Male and from the Sales department that rarely travels and live 9 km away from the company are likely to quit as they are quite young and want to work on their love life and work on their own self</a:t>
            </a:r>
            <a:endParaRPr sz="1200"/>
          </a:p>
          <a:p>
            <a:pPr indent="0" lvl="0" marL="0" rtl="0" algn="l">
              <a:lnSpc>
                <a:spcPct val="115000"/>
              </a:lnSpc>
              <a:spcBef>
                <a:spcPts val="0"/>
              </a:spcBef>
              <a:spcAft>
                <a:spcPts val="0"/>
              </a:spcAft>
              <a:buNone/>
            </a:pPr>
            <a:r>
              <a:t/>
            </a:r>
            <a:endParaRPr b="1"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DBSCAN ·</a:t>
            </a:r>
            <a:endParaRPr/>
          </a:p>
        </p:txBody>
      </p:sp>
      <p:sp>
        <p:nvSpPr>
          <p:cNvPr id="705" name="Google Shape;705;p71"/>
          <p:cNvSpPr txBox="1"/>
          <p:nvPr>
            <p:ph idx="4294967295" type="body"/>
          </p:nvPr>
        </p:nvSpPr>
        <p:spPr>
          <a:xfrm>
            <a:off x="523525" y="1291950"/>
            <a:ext cx="4573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will be using DBSCAN (eps=4, minPts=4) as mentioned previously this is better than (eps=3, minPts=3) as the number of clusters is lower.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Silhouette Score: 0.67765224</a:t>
            </a:r>
            <a:endParaRPr/>
          </a:p>
        </p:txBody>
      </p:sp>
      <p:pic>
        <p:nvPicPr>
          <p:cNvPr id="706" name="Google Shape;706;p71"/>
          <p:cNvPicPr preferRelativeResize="0"/>
          <p:nvPr/>
        </p:nvPicPr>
        <p:blipFill>
          <a:blip r:embed="rId3">
            <a:alphaModFix/>
          </a:blip>
          <a:stretch>
            <a:fillRect/>
          </a:stretch>
        </p:blipFill>
        <p:spPr>
          <a:xfrm>
            <a:off x="5096584" y="1291950"/>
            <a:ext cx="4047417" cy="385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599013" y="425496"/>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Data Information ·</a:t>
            </a:r>
            <a:endParaRPr/>
          </a:p>
        </p:txBody>
      </p:sp>
      <p:graphicFrame>
        <p:nvGraphicFramePr>
          <p:cNvPr id="394" name="Google Shape;394;p27"/>
          <p:cNvGraphicFramePr/>
          <p:nvPr/>
        </p:nvGraphicFramePr>
        <p:xfrm>
          <a:off x="722200" y="1074475"/>
          <a:ext cx="3000000" cy="3000000"/>
        </p:xfrm>
        <a:graphic>
          <a:graphicData uri="http://schemas.openxmlformats.org/drawingml/2006/table">
            <a:tbl>
              <a:tblPr>
                <a:noFill/>
                <a:tableStyleId>{1C16A1E1-DF80-48DD-B558-A89505C12638}</a:tableStyleId>
              </a:tblPr>
              <a:tblGrid>
                <a:gridCol w="2185950"/>
                <a:gridCol w="975325"/>
                <a:gridCol w="4531550"/>
              </a:tblGrid>
              <a:tr h="269625">
                <a:tc>
                  <a:txBody>
                    <a:bodyPr/>
                    <a:lstStyle/>
                    <a:p>
                      <a:pPr indent="0" lvl="0" marL="0" rtl="0" algn="ctr">
                        <a:spcBef>
                          <a:spcPts val="0"/>
                        </a:spcBef>
                        <a:spcAft>
                          <a:spcPts val="0"/>
                        </a:spcAft>
                        <a:buNone/>
                      </a:pPr>
                      <a:r>
                        <a:rPr b="1" lang="en" sz="700"/>
                        <a:t>Name</a:t>
                      </a:r>
                      <a:endParaRPr b="1" sz="700"/>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700"/>
                        <a:t>Data Type</a:t>
                      </a:r>
                      <a:endParaRPr b="1" sz="700"/>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700"/>
                        <a:t>Description</a:t>
                      </a:r>
                      <a:endParaRPr b="1" sz="700"/>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CCCCCC"/>
                    </a:solidFill>
                  </a:tcPr>
                </a:tc>
              </a:tr>
              <a:tr h="269625">
                <a:tc>
                  <a:txBody>
                    <a:bodyPr/>
                    <a:lstStyle/>
                    <a:p>
                      <a:pPr indent="0" lvl="0" marL="0" rtl="0" algn="ctr">
                        <a:spcBef>
                          <a:spcPts val="0"/>
                        </a:spcBef>
                        <a:spcAft>
                          <a:spcPts val="0"/>
                        </a:spcAft>
                        <a:buNone/>
                      </a:pPr>
                      <a:r>
                        <a:rPr lang="en" sz="700">
                          <a:latin typeface="Arimo"/>
                          <a:ea typeface="Arimo"/>
                          <a:cs typeface="Arimo"/>
                          <a:sym typeface="Arimo"/>
                        </a:rPr>
                        <a:t>Age</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Numerical</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Employee age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69625">
                <a:tc>
                  <a:txBody>
                    <a:bodyPr/>
                    <a:lstStyle/>
                    <a:p>
                      <a:pPr indent="0" lvl="0" marL="0" rtl="0" algn="ctr">
                        <a:spcBef>
                          <a:spcPts val="0"/>
                        </a:spcBef>
                        <a:spcAft>
                          <a:spcPts val="0"/>
                        </a:spcAft>
                        <a:buNone/>
                      </a:pPr>
                      <a:r>
                        <a:rPr lang="en" sz="700">
                          <a:latin typeface="Arimo"/>
                          <a:ea typeface="Arimo"/>
                          <a:cs typeface="Arimo"/>
                          <a:sym typeface="Arimo"/>
                        </a:rPr>
                        <a:t>Gender</a:t>
                      </a:r>
                      <a:endParaRPr sz="700">
                        <a:latin typeface="Arimo"/>
                        <a:ea typeface="Arimo"/>
                        <a:cs typeface="Arimo"/>
                        <a:sym typeface="Arimo"/>
                      </a:endParaRPr>
                    </a:p>
                  </a:txBody>
                  <a:tcPr marT="91425" marB="91425" marR="91425" marL="91425" anchor="ctr">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Categorical</a:t>
                      </a:r>
                      <a:endParaRPr sz="700">
                        <a:latin typeface="Arimo"/>
                        <a:ea typeface="Arimo"/>
                        <a:cs typeface="Arimo"/>
                        <a:sym typeface="Arimo"/>
                      </a:endParaRPr>
                    </a:p>
                  </a:txBody>
                  <a:tcPr marT="91425" marB="91425" marR="91425" marL="91425" anchor="ctr">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Employee gender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r>
              <a:tr h="269625">
                <a:tc>
                  <a:txBody>
                    <a:bodyPr/>
                    <a:lstStyle/>
                    <a:p>
                      <a:pPr indent="0" lvl="0" marL="0" rtl="0" algn="ctr">
                        <a:spcBef>
                          <a:spcPts val="0"/>
                        </a:spcBef>
                        <a:spcAft>
                          <a:spcPts val="0"/>
                        </a:spcAft>
                        <a:buNone/>
                      </a:pPr>
                      <a:r>
                        <a:rPr lang="en" sz="700">
                          <a:latin typeface="Arimo"/>
                          <a:ea typeface="Arimo"/>
                          <a:cs typeface="Arimo"/>
                          <a:sym typeface="Arimo"/>
                        </a:rPr>
                        <a:t>BusinessTravel</a:t>
                      </a:r>
                      <a:endParaRPr sz="700">
                        <a:latin typeface="Arimo"/>
                        <a:ea typeface="Arimo"/>
                        <a:cs typeface="Arimo"/>
                        <a:sym typeface="Arimo"/>
                      </a:endParaRPr>
                    </a:p>
                  </a:txBody>
                  <a:tcPr marT="91425" marB="91425" marR="91425" marL="91425" anchor="ctr">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 sz="700">
                          <a:solidFill>
                            <a:srgbClr val="000000"/>
                          </a:solidFill>
                          <a:latin typeface="Arimo"/>
                          <a:ea typeface="Arimo"/>
                          <a:cs typeface="Arimo"/>
                          <a:sym typeface="Arimo"/>
                        </a:rPr>
                        <a:t>Categorical</a:t>
                      </a:r>
                      <a:endParaRPr sz="700">
                        <a:latin typeface="Arimo"/>
                        <a:ea typeface="Arimo"/>
                        <a:cs typeface="Arimo"/>
                        <a:sym typeface="Arimo"/>
                      </a:endParaRPr>
                    </a:p>
                  </a:txBody>
                  <a:tcPr marT="91425" marB="91425" marR="91425" marL="91425" anchor="ctr">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Business travel frequency for the employee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69625">
                <a:tc>
                  <a:txBody>
                    <a:bodyPr/>
                    <a:lstStyle/>
                    <a:p>
                      <a:pPr indent="0" lvl="0" marL="0" rtl="0" algn="ctr">
                        <a:spcBef>
                          <a:spcPts val="0"/>
                        </a:spcBef>
                        <a:spcAft>
                          <a:spcPts val="0"/>
                        </a:spcAft>
                        <a:buNone/>
                      </a:pPr>
                      <a:r>
                        <a:rPr lang="en" sz="700">
                          <a:latin typeface="Arimo"/>
                          <a:ea typeface="Arimo"/>
                          <a:cs typeface="Arimo"/>
                          <a:sym typeface="Arimo"/>
                        </a:rPr>
                        <a:t>Job Function</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Categorical</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Department of the employee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Distance Between Company and Home</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solidFill>
                            <a:srgbClr val="000000"/>
                          </a:solidFill>
                          <a:latin typeface="Arimo"/>
                          <a:ea typeface="Arimo"/>
                          <a:cs typeface="Arimo"/>
                          <a:sym typeface="Arimo"/>
                        </a:rPr>
                        <a:t>Numerical</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Distance between company and home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Education</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solidFill>
                            <a:srgbClr val="000000"/>
                          </a:solidFill>
                          <a:latin typeface="Arimo"/>
                          <a:ea typeface="Arimo"/>
                          <a:cs typeface="Arimo"/>
                          <a:sym typeface="Arimo"/>
                        </a:rPr>
                        <a:t>Numerical</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Education qualification of employee (1 is lowest, 5 is highest)</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Job Satisfaction</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solidFill>
                            <a:srgbClr val="000000"/>
                          </a:solidFill>
                          <a:latin typeface="Arimo"/>
                          <a:ea typeface="Arimo"/>
                          <a:cs typeface="Arimo"/>
                          <a:sym typeface="Arimo"/>
                        </a:rPr>
                        <a:t>Numerical</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Employee's job satisfaction (1 is lowest, 4 is highest)</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MaritalStatus</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Categorical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700">
                          <a:latin typeface="Arimo"/>
                          <a:ea typeface="Arimo"/>
                          <a:cs typeface="Arimo"/>
                          <a:sym typeface="Arimo"/>
                        </a:rPr>
                        <a:t>Marital status of employee</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EFEFE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Salary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solidFill>
                            <a:srgbClr val="000000"/>
                          </a:solidFill>
                          <a:latin typeface="Arimo"/>
                          <a:ea typeface="Arimo"/>
                          <a:cs typeface="Arimo"/>
                          <a:sym typeface="Arimo"/>
                        </a:rPr>
                        <a:t>Numerical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Employee's salary </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Performance Rating</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Numerical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Employee's performance rating in the company (1 is lowest, 4 is highest)</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Work Life Balance</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Numerical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Work life balance rating (1 is worst, 4 is best)</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Length of Service</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Numerical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How many years the employee works for the company (Years)</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r h="276925">
                <a:tc>
                  <a:txBody>
                    <a:bodyPr/>
                    <a:lstStyle/>
                    <a:p>
                      <a:pPr indent="0" lvl="0" marL="0" rtl="0" algn="ctr">
                        <a:spcBef>
                          <a:spcPts val="0"/>
                        </a:spcBef>
                        <a:spcAft>
                          <a:spcPts val="0"/>
                        </a:spcAft>
                        <a:buNone/>
                      </a:pPr>
                      <a:r>
                        <a:rPr lang="en" sz="700">
                          <a:latin typeface="Arimo"/>
                          <a:ea typeface="Arimo"/>
                          <a:cs typeface="Arimo"/>
                          <a:sym typeface="Arimo"/>
                        </a:rPr>
                        <a:t>Resign Status</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Categorical</a:t>
                      </a:r>
                      <a:endParaRPr sz="700">
                        <a:solidFill>
                          <a:srgbClr val="000000"/>
                        </a:solidFill>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Arimo"/>
                          <a:ea typeface="Arimo"/>
                          <a:cs typeface="Arimo"/>
                          <a:sym typeface="Arimo"/>
                        </a:rPr>
                        <a:t>Is the employee still with the company</a:t>
                      </a:r>
                      <a:endParaRPr sz="700">
                        <a:latin typeface="Arimo"/>
                        <a:ea typeface="Arimo"/>
                        <a:cs typeface="Arimo"/>
                        <a:sym typeface="Arimo"/>
                      </a:endParaRPr>
                    </a:p>
                  </a:txBody>
                  <a:tcPr marT="91425" marB="91425" marR="91425" marL="91425">
                    <a:lnL cap="flat" cmpd="sng" w="19050">
                      <a:solidFill>
                        <a:srgbClr val="202020"/>
                      </a:solidFill>
                      <a:prstDash val="solid"/>
                      <a:round/>
                      <a:headEnd len="sm" w="sm" type="none"/>
                      <a:tailEnd len="sm" w="sm" type="none"/>
                    </a:lnL>
                    <a:lnR cap="flat" cmpd="sng" w="19050">
                      <a:solidFill>
                        <a:srgbClr val="202020"/>
                      </a:solidFill>
                      <a:prstDash val="solid"/>
                      <a:round/>
                      <a:headEnd len="sm" w="sm" type="none"/>
                      <a:tailEnd len="sm" w="sm" type="none"/>
                    </a:lnR>
                    <a:lnT cap="flat" cmpd="sng" w="19050">
                      <a:solidFill>
                        <a:srgbClr val="202020"/>
                      </a:solidFill>
                      <a:prstDash val="solid"/>
                      <a:round/>
                      <a:headEnd len="sm" w="sm" type="none"/>
                      <a:tailEnd len="sm" w="sm" type="none"/>
                    </a:lnT>
                    <a:lnB cap="flat" cmpd="sng" w="19050">
                      <a:solidFill>
                        <a:srgbClr val="20202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2"/>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Surrogate Model - DBSCAN ·</a:t>
            </a:r>
            <a:endParaRPr/>
          </a:p>
        </p:txBody>
      </p:sp>
      <p:sp>
        <p:nvSpPr>
          <p:cNvPr id="712" name="Google Shape;712;p72"/>
          <p:cNvSpPr txBox="1"/>
          <p:nvPr>
            <p:ph idx="4294967295" type="body"/>
          </p:nvPr>
        </p:nvSpPr>
        <p:spPr>
          <a:xfrm>
            <a:off x="523525" y="1291950"/>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better quantify the clustering rule, a Decision Tree can be used as a surrogate model for us to better understand the decision rule by which each cluster is associated.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Features that are important:</a:t>
            </a:r>
            <a:endParaRPr/>
          </a:p>
          <a:p>
            <a:pPr indent="0" lvl="0" marL="0" rtl="0" algn="l">
              <a:lnSpc>
                <a:spcPct val="115000"/>
              </a:lnSpc>
              <a:spcBef>
                <a:spcPts val="0"/>
              </a:spcBef>
              <a:spcAft>
                <a:spcPts val="0"/>
              </a:spcAft>
              <a:buNone/>
            </a:pPr>
            <a:r>
              <a:rPr lang="en"/>
              <a:t>Single - T or F</a:t>
            </a:r>
            <a:endParaRPr/>
          </a:p>
          <a:p>
            <a:pPr indent="0" lvl="0" marL="0" rtl="0" algn="l">
              <a:lnSpc>
                <a:spcPct val="115000"/>
              </a:lnSpc>
              <a:spcBef>
                <a:spcPts val="0"/>
              </a:spcBef>
              <a:spcAft>
                <a:spcPts val="0"/>
              </a:spcAft>
              <a:buNone/>
            </a:pPr>
            <a:r>
              <a:rPr lang="en"/>
              <a:t>R&amp;D - T or F</a:t>
            </a:r>
            <a:endParaRPr/>
          </a:p>
          <a:p>
            <a:pPr indent="0" lvl="0" marL="0" rtl="0" algn="l">
              <a:lnSpc>
                <a:spcPct val="115000"/>
              </a:lnSpc>
              <a:spcBef>
                <a:spcPts val="0"/>
              </a:spcBef>
              <a:spcAft>
                <a:spcPts val="0"/>
              </a:spcAft>
              <a:buNone/>
            </a:pPr>
            <a:r>
              <a:rPr lang="en"/>
              <a:t>Married - T or F</a:t>
            </a:r>
            <a:endParaRPr/>
          </a:p>
          <a:p>
            <a:pPr indent="0" lvl="0" marL="0" rtl="0" algn="l">
              <a:lnSpc>
                <a:spcPct val="115000"/>
              </a:lnSpc>
              <a:spcBef>
                <a:spcPts val="0"/>
              </a:spcBef>
              <a:spcAft>
                <a:spcPts val="0"/>
              </a:spcAft>
              <a:buNone/>
            </a:pPr>
            <a:r>
              <a:rPr lang="en"/>
              <a:t>Rarely Travel - T or F</a:t>
            </a:r>
            <a:endParaRPr/>
          </a:p>
          <a:p>
            <a:pPr indent="0" lvl="0" marL="0" rtl="0" algn="l">
              <a:lnSpc>
                <a:spcPct val="115000"/>
              </a:lnSpc>
              <a:spcBef>
                <a:spcPts val="0"/>
              </a:spcBef>
              <a:spcAft>
                <a:spcPts val="0"/>
              </a:spcAft>
              <a:buNone/>
            </a:pPr>
            <a:r>
              <a:rPr lang="en"/>
              <a:t>Male - T or F</a:t>
            </a:r>
            <a:endParaRPr/>
          </a:p>
          <a:p>
            <a:pPr indent="0" lvl="0" marL="0" rtl="0" algn="l">
              <a:lnSpc>
                <a:spcPct val="115000"/>
              </a:lnSpc>
              <a:spcBef>
                <a:spcPts val="0"/>
              </a:spcBef>
              <a:spcAft>
                <a:spcPts val="0"/>
              </a:spcAft>
              <a:buNone/>
            </a:pPr>
            <a:r>
              <a:rPr lang="en"/>
              <a:t>Performance - &lt;=3.5</a:t>
            </a:r>
            <a:endParaRPr/>
          </a:p>
          <a:p>
            <a:pPr indent="0" lvl="0" marL="0" rtl="0" algn="l">
              <a:lnSpc>
                <a:spcPct val="115000"/>
              </a:lnSpc>
              <a:spcBef>
                <a:spcPts val="0"/>
              </a:spcBef>
              <a:spcAft>
                <a:spcPts val="0"/>
              </a:spcAft>
              <a:buNone/>
            </a:pPr>
            <a:r>
              <a:rPr lang="en"/>
              <a:t>Satisfaction - &lt;=1.5</a:t>
            </a:r>
            <a:endParaRPr/>
          </a:p>
        </p:txBody>
      </p:sp>
      <p:pic>
        <p:nvPicPr>
          <p:cNvPr id="713" name="Google Shape;713;p72"/>
          <p:cNvPicPr preferRelativeResize="0"/>
          <p:nvPr/>
        </p:nvPicPr>
        <p:blipFill>
          <a:blip r:embed="rId3">
            <a:alphaModFix/>
          </a:blip>
          <a:stretch>
            <a:fillRect/>
          </a:stretch>
        </p:blipFill>
        <p:spPr>
          <a:xfrm>
            <a:off x="2427250" y="1827775"/>
            <a:ext cx="6716749" cy="33157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3"/>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Visualisation - DBSCAN ·</a:t>
            </a:r>
            <a:endParaRPr/>
          </a:p>
        </p:txBody>
      </p:sp>
      <p:sp>
        <p:nvSpPr>
          <p:cNvPr id="719" name="Google Shape;719;p73"/>
          <p:cNvSpPr txBox="1"/>
          <p:nvPr>
            <p:ph idx="4294967295" type="body"/>
          </p:nvPr>
        </p:nvSpPr>
        <p:spPr>
          <a:xfrm>
            <a:off x="523525" y="1291950"/>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will split the clusters and see the relationship with the variables. For ease of reading the bar group we will make a dataframe that sums up all the </a:t>
            </a:r>
            <a:endParaRPr/>
          </a:p>
          <a:p>
            <a:pPr indent="0" lvl="0" marL="0" rtl="0" algn="l">
              <a:lnSpc>
                <a:spcPct val="115000"/>
              </a:lnSpc>
              <a:spcBef>
                <a:spcPts val="0"/>
              </a:spcBef>
              <a:spcAft>
                <a:spcPts val="0"/>
              </a:spcAft>
              <a:buNone/>
            </a:pPr>
            <a:r>
              <a:rPr lang="en"/>
              <a:t>information.</a:t>
            </a:r>
            <a:endParaRPr/>
          </a:p>
        </p:txBody>
      </p:sp>
      <p:pic>
        <p:nvPicPr>
          <p:cNvPr id="720" name="Google Shape;720;p73"/>
          <p:cNvPicPr preferRelativeResize="0"/>
          <p:nvPr/>
        </p:nvPicPr>
        <p:blipFill>
          <a:blip r:embed="rId3">
            <a:alphaModFix/>
          </a:blip>
          <a:stretch>
            <a:fillRect/>
          </a:stretch>
        </p:blipFill>
        <p:spPr>
          <a:xfrm>
            <a:off x="5621208" y="1706700"/>
            <a:ext cx="3522796" cy="3436800"/>
          </a:xfrm>
          <a:prstGeom prst="rect">
            <a:avLst/>
          </a:prstGeom>
          <a:noFill/>
          <a:ln>
            <a:noFill/>
          </a:ln>
        </p:spPr>
      </p:pic>
      <p:pic>
        <p:nvPicPr>
          <p:cNvPr id="721" name="Google Shape;721;p73"/>
          <p:cNvPicPr preferRelativeResize="0"/>
          <p:nvPr/>
        </p:nvPicPr>
        <p:blipFill>
          <a:blip r:embed="rId4">
            <a:alphaModFix/>
          </a:blip>
          <a:stretch>
            <a:fillRect/>
          </a:stretch>
        </p:blipFill>
        <p:spPr>
          <a:xfrm>
            <a:off x="0" y="3105676"/>
            <a:ext cx="5621198" cy="20152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4"/>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DBSCAN ·</a:t>
            </a:r>
            <a:endParaRPr/>
          </a:p>
        </p:txBody>
      </p:sp>
      <p:sp>
        <p:nvSpPr>
          <p:cNvPr id="727" name="Google Shape;727;p74"/>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t>Cluster 0: Young Single Sales Employee that are unsatisfied with the job</a:t>
            </a:r>
            <a:endParaRPr b="1" sz="1200"/>
          </a:p>
          <a:p>
            <a:pPr indent="0" lvl="0" marL="0" rtl="0" algn="l">
              <a:lnSpc>
                <a:spcPct val="115000"/>
              </a:lnSpc>
              <a:spcBef>
                <a:spcPts val="0"/>
              </a:spcBef>
              <a:spcAft>
                <a:spcPts val="0"/>
              </a:spcAft>
              <a:buNone/>
            </a:pPr>
            <a:r>
              <a:rPr lang="en" sz="1200"/>
              <a:t>Single Rarely Travel Sales employee that are young (&lt;= 35) are likely to quit due to the need to them wanting to make use of their education to do something outside of Sales. Furthermore, they are also not satisfied with the job too.</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1: Rich Married Male R&amp;D that frequently travel</a:t>
            </a:r>
            <a:endParaRPr b="1" sz="1200"/>
          </a:p>
          <a:p>
            <a:pPr indent="0" lvl="0" marL="0" rtl="0" algn="l">
              <a:lnSpc>
                <a:spcPct val="115000"/>
              </a:lnSpc>
              <a:spcBef>
                <a:spcPts val="0"/>
              </a:spcBef>
              <a:spcAft>
                <a:spcPts val="0"/>
              </a:spcAft>
              <a:buNone/>
            </a:pPr>
            <a:r>
              <a:rPr lang="en" sz="1200"/>
              <a:t>Married Male R&amp;D that frequently travel that earns more than $6300 are likely to stay in the company as they earn a lot of money. They are unlikely to quit as they have a family to feed.</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u="sng"/>
              <a:t>Cluster 2: Young Single R&amp;D Male that want to climb corporate ladder in a different company</a:t>
            </a:r>
            <a:endParaRPr b="1" sz="1200" u="sng"/>
          </a:p>
          <a:p>
            <a:pPr indent="0" lvl="0" marL="0" rtl="0" algn="l">
              <a:lnSpc>
                <a:spcPct val="115000"/>
              </a:lnSpc>
              <a:spcBef>
                <a:spcPts val="0"/>
              </a:spcBef>
              <a:spcAft>
                <a:spcPts val="0"/>
              </a:spcAft>
              <a:buNone/>
            </a:pPr>
            <a:r>
              <a:rPr lang="en" sz="1200"/>
              <a:t>Single R&amp;D Males would likely quit the company as they are young and want to earn more money as they are only paid $5500.</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3: Rich Married Male R&amp;D Employee</a:t>
            </a:r>
            <a:endParaRPr b="1" sz="1200"/>
          </a:p>
          <a:p>
            <a:pPr indent="0" lvl="0" marL="0" rtl="0" algn="l">
              <a:lnSpc>
                <a:spcPct val="115000"/>
              </a:lnSpc>
              <a:spcBef>
                <a:spcPts val="0"/>
              </a:spcBef>
              <a:spcAft>
                <a:spcPts val="0"/>
              </a:spcAft>
              <a:buNone/>
            </a:pPr>
            <a:r>
              <a:rPr lang="en" sz="1200"/>
              <a:t>Married Male R&amp;D with high salary that rarely travel stays and are 100% committed to the company because they have a family and is paid enough.</a:t>
            </a:r>
            <a:endParaRPr sz="1200"/>
          </a:p>
          <a:p>
            <a:pPr indent="0" lvl="0" marL="0" rtl="0" algn="l">
              <a:lnSpc>
                <a:spcPct val="115000"/>
              </a:lnSpc>
              <a:spcBef>
                <a:spcPts val="0"/>
              </a:spcBef>
              <a:spcAft>
                <a:spcPts val="0"/>
              </a:spcAft>
              <a:buNone/>
            </a:pPr>
            <a:r>
              <a:t/>
            </a:r>
            <a:endParaRPr b="1"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DBSCAN ·</a:t>
            </a:r>
            <a:endParaRPr/>
          </a:p>
        </p:txBody>
      </p:sp>
      <p:sp>
        <p:nvSpPr>
          <p:cNvPr id="733" name="Google Shape;733;p75"/>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t>Cluster 4: Young Single R&amp;D Employees that earn very little and have low education</a:t>
            </a:r>
            <a:endParaRPr b="1" sz="1200" u="sng"/>
          </a:p>
          <a:p>
            <a:pPr indent="0" lvl="0" marL="0" rtl="0" algn="l">
              <a:lnSpc>
                <a:spcPct val="115000"/>
              </a:lnSpc>
              <a:spcBef>
                <a:spcPts val="0"/>
              </a:spcBef>
              <a:spcAft>
                <a:spcPts val="0"/>
              </a:spcAft>
              <a:buNone/>
            </a:pPr>
            <a:r>
              <a:rPr lang="en" sz="1200"/>
              <a:t>Single R&amp;D that Frequently Travel aged around 34 are likely to leave the company as their salary are very low at around $5500 and get more job opportunity outside of the company. Furthermore, they want to work on themselves as their education is low compared to the others and potentially get married.</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5: Rich Married Middle Aged R&amp;D Female that performs very well</a:t>
            </a:r>
            <a:endParaRPr b="1" sz="1200"/>
          </a:p>
          <a:p>
            <a:pPr indent="0" lvl="0" marL="0" rtl="0" algn="l">
              <a:lnSpc>
                <a:spcPct val="115000"/>
              </a:lnSpc>
              <a:spcBef>
                <a:spcPts val="0"/>
              </a:spcBef>
              <a:spcAft>
                <a:spcPts val="0"/>
              </a:spcAft>
              <a:buNone/>
            </a:pPr>
            <a:r>
              <a:rPr lang="en" sz="1200"/>
              <a:t>Middle aged (40) R&amp;D Females that rarely travel are unlikely to quit as their performance are very good and are paid around $6800. They are also married and have a family to feed.</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6: Rich Divorced Middle Aged R&amp;D Employee</a:t>
            </a:r>
            <a:endParaRPr b="1" sz="1200"/>
          </a:p>
          <a:p>
            <a:pPr indent="0" lvl="0" marL="0" rtl="0" algn="l">
              <a:lnSpc>
                <a:spcPct val="115000"/>
              </a:lnSpc>
              <a:spcBef>
                <a:spcPts val="0"/>
              </a:spcBef>
              <a:spcAft>
                <a:spcPts val="0"/>
              </a:spcAft>
              <a:buNone/>
            </a:pPr>
            <a:r>
              <a:rPr lang="en" sz="1200"/>
              <a:t>Divorced Middle Aged R&amp;D Employee that rarely travel are unwilling to quit as they earn $6900 and is too old to work on their love life.</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7: Rich Divorced R&amp;D Employee strong performance</a:t>
            </a:r>
            <a:endParaRPr b="1" sz="1200"/>
          </a:p>
          <a:p>
            <a:pPr indent="0" lvl="0" marL="0" rtl="0" algn="l">
              <a:lnSpc>
                <a:spcPct val="115000"/>
              </a:lnSpc>
              <a:spcBef>
                <a:spcPts val="0"/>
              </a:spcBef>
              <a:spcAft>
                <a:spcPts val="0"/>
              </a:spcAft>
              <a:buNone/>
            </a:pPr>
            <a:r>
              <a:rPr lang="en" sz="1200"/>
              <a:t>Divorced R&amp;D mostly male employee are unlikely to quit the company as they earn $6500 and have strong performance. Not only that, but also they have worked there for 8 years and climbed the corporate ladder which means quitting would render their hard work useless.</a:t>
            </a:r>
            <a:endParaRPr sz="1200"/>
          </a:p>
          <a:p>
            <a:pPr indent="0" lvl="0" marL="0" rtl="0" algn="l">
              <a:lnSpc>
                <a:spcPct val="115000"/>
              </a:lnSpc>
              <a:spcBef>
                <a:spcPts val="0"/>
              </a:spcBef>
              <a:spcAft>
                <a:spcPts val="0"/>
              </a:spcAft>
              <a:buNone/>
            </a:pPr>
            <a:r>
              <a:t/>
            </a:r>
            <a:endParaRPr b="1"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6"/>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DBSCAN ·</a:t>
            </a:r>
            <a:endParaRPr/>
          </a:p>
        </p:txBody>
      </p:sp>
      <p:sp>
        <p:nvSpPr>
          <p:cNvPr id="739" name="Google Shape;739;p76"/>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t>Cluster 8: Rich Married Middle Aged Sales employee</a:t>
            </a:r>
            <a:endParaRPr b="1" sz="1200"/>
          </a:p>
          <a:p>
            <a:pPr indent="0" lvl="0" marL="0" rtl="0" algn="l">
              <a:lnSpc>
                <a:spcPct val="115000"/>
              </a:lnSpc>
              <a:spcBef>
                <a:spcPts val="0"/>
              </a:spcBef>
              <a:spcAft>
                <a:spcPts val="0"/>
              </a:spcAft>
              <a:buNone/>
            </a:pPr>
            <a:r>
              <a:rPr lang="en" sz="1200"/>
              <a:t>Married Middle Aged Sales employee who earns $7500 is unlikely to quit as they earn so much money and have a family to feed.</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u="sng"/>
              <a:t>Cluster 9: Young Married R&amp;D Male employee that earn less than $5000 and does not perform well and no work life balance</a:t>
            </a:r>
            <a:endParaRPr b="1" sz="1200" u="sng"/>
          </a:p>
          <a:p>
            <a:pPr indent="0" lvl="0" marL="0" rtl="0" algn="l">
              <a:lnSpc>
                <a:spcPct val="115000"/>
              </a:lnSpc>
              <a:spcBef>
                <a:spcPts val="0"/>
              </a:spcBef>
              <a:spcAft>
                <a:spcPts val="0"/>
              </a:spcAft>
              <a:buNone/>
            </a:pPr>
            <a:r>
              <a:rPr lang="en" sz="1200"/>
              <a:t>Young Married R&amp;D Male employee that rarely travel and earn less than $5000 are 100% going to resign as they are starting their own families and supporting a family need more money. Furthermore, they are not performing well and could be let go by the company and they felt that there is no work life balance.</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10: Rich Married Middle Aged Sales employee that love the work life balance</a:t>
            </a:r>
            <a:endParaRPr b="1" sz="1200"/>
          </a:p>
          <a:p>
            <a:pPr indent="0" lvl="0" marL="0" rtl="0" algn="l">
              <a:lnSpc>
                <a:spcPct val="115000"/>
              </a:lnSpc>
              <a:spcBef>
                <a:spcPts val="0"/>
              </a:spcBef>
              <a:spcAft>
                <a:spcPts val="0"/>
              </a:spcAft>
              <a:buNone/>
            </a:pPr>
            <a:r>
              <a:rPr lang="en" sz="1200"/>
              <a:t>Married and mostly in the sales department employee that frequently travel are unlikely to leave the company as they enjoy living a balanced lifestyle and earns $6400.</a:t>
            </a:r>
            <a:endParaRPr sz="1200"/>
          </a:p>
          <a:p>
            <a:pPr indent="0" lvl="0" marL="0" rtl="0" algn="l">
              <a:lnSpc>
                <a:spcPct val="115000"/>
              </a:lnSpc>
              <a:spcBef>
                <a:spcPts val="0"/>
              </a:spcBef>
              <a:spcAft>
                <a:spcPts val="0"/>
              </a:spcAft>
              <a:buNone/>
            </a:pPr>
            <a:r>
              <a:t/>
            </a:r>
            <a:endParaRPr b="1"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7"/>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Cluster Interpretation - DBSCAN ·</a:t>
            </a:r>
            <a:endParaRPr/>
          </a:p>
        </p:txBody>
      </p:sp>
      <p:sp>
        <p:nvSpPr>
          <p:cNvPr id="745" name="Google Shape;745;p77"/>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t>Cluster 11: Young Single Sales employee that stay far away from the company</a:t>
            </a:r>
            <a:endParaRPr b="1" sz="1200" u="sng"/>
          </a:p>
          <a:p>
            <a:pPr indent="0" lvl="0" marL="0" rtl="0" algn="l">
              <a:lnSpc>
                <a:spcPct val="115000"/>
              </a:lnSpc>
              <a:spcBef>
                <a:spcPts val="0"/>
              </a:spcBef>
              <a:spcAft>
                <a:spcPts val="0"/>
              </a:spcAft>
              <a:buNone/>
            </a:pPr>
            <a:r>
              <a:rPr lang="en" sz="1200"/>
              <a:t>Young Single Sales employee under the age of 35 are likely to quit the company as they live 10 km away from the company making travel time a factor. They are also young and want to make time for themselves as they frequently travel.</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12: Married R&amp;D employee that performs very well</a:t>
            </a:r>
            <a:endParaRPr b="1" sz="1200"/>
          </a:p>
          <a:p>
            <a:pPr indent="0" lvl="0" marL="0" rtl="0" algn="l">
              <a:lnSpc>
                <a:spcPct val="115000"/>
              </a:lnSpc>
              <a:spcBef>
                <a:spcPts val="0"/>
              </a:spcBef>
              <a:spcAft>
                <a:spcPts val="0"/>
              </a:spcAft>
              <a:buNone/>
            </a:pPr>
            <a:r>
              <a:rPr lang="en" sz="1200"/>
              <a:t>These employees are 100% committed to the company as they perform very well at their own job which means that they enjoy the job despite the bad pay.</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a:t>Cluster 13: Rich Divorced Young Sales employee</a:t>
            </a:r>
            <a:endParaRPr b="1" sz="1200"/>
          </a:p>
          <a:p>
            <a:pPr indent="0" lvl="0" marL="0" rtl="0" algn="l">
              <a:lnSpc>
                <a:spcPct val="115000"/>
              </a:lnSpc>
              <a:spcBef>
                <a:spcPts val="0"/>
              </a:spcBef>
              <a:spcAft>
                <a:spcPts val="0"/>
              </a:spcAft>
              <a:buNone/>
            </a:pPr>
            <a:r>
              <a:rPr lang="en" sz="1200"/>
              <a:t>These employees are unlikely to quit the job as they are paid $7000 and even though they are divorced, they want to help earn money before going back into the dating game.</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rPr b="1" lang="en" sz="1200" u="sng"/>
              <a:t>Cluster 14: Divorced Middle Aged Sales employee no work life balanced</a:t>
            </a:r>
            <a:endParaRPr b="1" sz="1200"/>
          </a:p>
          <a:p>
            <a:pPr indent="0" lvl="0" marL="0" rtl="0" algn="l">
              <a:lnSpc>
                <a:spcPct val="115000"/>
              </a:lnSpc>
              <a:spcBef>
                <a:spcPts val="0"/>
              </a:spcBef>
              <a:spcAft>
                <a:spcPts val="0"/>
              </a:spcAft>
              <a:buNone/>
            </a:pPr>
            <a:r>
              <a:rPr lang="en" sz="1200"/>
              <a:t>These employees have worked for 8 over years in the company and earn $6000. They are likely to quit the job because they find it hard to balance their work and life.</a:t>
            </a:r>
            <a:endParaRPr sz="1200"/>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t/>
            </a:r>
            <a:endParaRPr b="1"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Summary ·</a:t>
            </a:r>
            <a:endParaRPr/>
          </a:p>
        </p:txBody>
      </p:sp>
      <p:sp>
        <p:nvSpPr>
          <p:cNvPr id="751" name="Google Shape;751;p78"/>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As DBSCAN's Clusters give us the most insights in the different clusters, we will be using the DBSCAN data to help and give recommendation to the company.</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First, the companies should look out for the following cluster of people</a:t>
            </a:r>
            <a:endParaRPr sz="1200"/>
          </a:p>
          <a:p>
            <a:pPr indent="0" lvl="0" marL="0" rtl="0" algn="l">
              <a:lnSpc>
                <a:spcPct val="115000"/>
              </a:lnSpc>
              <a:spcBef>
                <a:spcPts val="0"/>
              </a:spcBef>
              <a:spcAft>
                <a:spcPts val="0"/>
              </a:spcAft>
              <a:buNone/>
            </a:pPr>
            <a:r>
              <a:t/>
            </a:r>
            <a:endParaRPr sz="1200"/>
          </a:p>
          <a:p>
            <a:pPr indent="-292100" lvl="0" marL="457200" rtl="0" algn="l">
              <a:lnSpc>
                <a:spcPct val="115000"/>
              </a:lnSpc>
              <a:spcBef>
                <a:spcPts val="0"/>
              </a:spcBef>
              <a:spcAft>
                <a:spcPts val="0"/>
              </a:spcAft>
              <a:buSzPts val="1000"/>
              <a:buAutoNum type="arabicPeriod"/>
            </a:pPr>
            <a:r>
              <a:rPr lang="en" sz="1000"/>
              <a:t>Cluster 0: Young Single Sales employees that are unsatisfied with the job (Bored of Sales)</a:t>
            </a:r>
            <a:endParaRPr sz="1000"/>
          </a:p>
          <a:p>
            <a:pPr indent="-292100" lvl="0" marL="457200" rtl="0" algn="l">
              <a:lnSpc>
                <a:spcPct val="115000"/>
              </a:lnSpc>
              <a:spcBef>
                <a:spcPts val="0"/>
              </a:spcBef>
              <a:spcAft>
                <a:spcPts val="0"/>
              </a:spcAft>
              <a:buSzPts val="1000"/>
              <a:buAutoNum type="arabicPeriod"/>
            </a:pPr>
            <a:r>
              <a:rPr lang="en" sz="1000"/>
              <a:t>Cluster 2: Young Single R&amp;D Male that want to climb the corporate ladder at a different company (Paid too little)</a:t>
            </a:r>
            <a:endParaRPr sz="1000"/>
          </a:p>
          <a:p>
            <a:pPr indent="-292100" lvl="0" marL="457200" rtl="0" algn="l">
              <a:lnSpc>
                <a:spcPct val="115000"/>
              </a:lnSpc>
              <a:spcBef>
                <a:spcPts val="0"/>
              </a:spcBef>
              <a:spcAft>
                <a:spcPts val="0"/>
              </a:spcAft>
              <a:buSzPts val="1000"/>
              <a:buAutoNum type="arabicPeriod"/>
            </a:pPr>
            <a:r>
              <a:rPr lang="en" sz="1000"/>
              <a:t>Cluster 4: Young Single R&amp;D employee that have very little education and pay (Paid too little and not enough education)</a:t>
            </a:r>
            <a:endParaRPr sz="1000"/>
          </a:p>
          <a:p>
            <a:pPr indent="-292100" lvl="0" marL="457200" rtl="0" algn="l">
              <a:lnSpc>
                <a:spcPct val="115000"/>
              </a:lnSpc>
              <a:spcBef>
                <a:spcPts val="0"/>
              </a:spcBef>
              <a:spcAft>
                <a:spcPts val="0"/>
              </a:spcAft>
              <a:buSzPts val="1000"/>
              <a:buAutoNum type="arabicPeriod"/>
            </a:pPr>
            <a:r>
              <a:rPr lang="en" sz="1000"/>
              <a:t>Cluster 9: Young Married R&amp;D Male employee that earn less than $5000 and does not perform well and have no work life balance (no work life balance)</a:t>
            </a:r>
            <a:endParaRPr sz="1000"/>
          </a:p>
          <a:p>
            <a:pPr indent="-292100" lvl="0" marL="457200" rtl="0" algn="l">
              <a:lnSpc>
                <a:spcPct val="115000"/>
              </a:lnSpc>
              <a:spcBef>
                <a:spcPts val="0"/>
              </a:spcBef>
              <a:spcAft>
                <a:spcPts val="0"/>
              </a:spcAft>
              <a:buSzPts val="1000"/>
              <a:buAutoNum type="arabicPeriod"/>
            </a:pPr>
            <a:r>
              <a:rPr lang="en" sz="1000"/>
              <a:t>Cluster 11: Young Single Sales employee stay far away from the company (stay too far)</a:t>
            </a:r>
            <a:endParaRPr sz="1000"/>
          </a:p>
          <a:p>
            <a:pPr indent="-292100" lvl="0" marL="457200" rtl="0" algn="l">
              <a:lnSpc>
                <a:spcPct val="115000"/>
              </a:lnSpc>
              <a:spcBef>
                <a:spcPts val="0"/>
              </a:spcBef>
              <a:spcAft>
                <a:spcPts val="0"/>
              </a:spcAft>
              <a:buSzPts val="1000"/>
              <a:buAutoNum type="arabicPeriod"/>
            </a:pPr>
            <a:r>
              <a:rPr lang="en" sz="1000"/>
              <a:t>Cluster 14: Divorced Middle Aged Sales employee with no work life balance (no work life balance)</a:t>
            </a:r>
            <a:endParaRPr sz="10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Generally, based on this cluster we can see that the people under 35 are a problem as they do not have a goal in life yet. Pay is also a problem where employees feel that they are undervalued in the company. The company can also give them a more balanced work life by giving them more breaks and allow employees to take leaves.</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Recommendations ·</a:t>
            </a:r>
            <a:endParaRPr/>
          </a:p>
        </p:txBody>
      </p:sp>
      <p:sp>
        <p:nvSpPr>
          <p:cNvPr id="757" name="Google Shape;757;p79"/>
          <p:cNvSpPr txBox="1"/>
          <p:nvPr>
            <p:ph idx="4294967295" type="body"/>
          </p:nvPr>
        </p:nvSpPr>
        <p:spPr>
          <a:xfrm>
            <a:off x="493500" y="1310325"/>
            <a:ext cx="7939200" cy="343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Management could increase the salary above the average salary or offer excellent benefits like family bonus etc.</a:t>
            </a:r>
            <a:endParaRPr/>
          </a:p>
          <a:p>
            <a:pPr indent="-317500" lvl="1" marL="914400" rtl="0" algn="l">
              <a:lnSpc>
                <a:spcPct val="115000"/>
              </a:lnSpc>
              <a:spcBef>
                <a:spcPts val="0"/>
              </a:spcBef>
              <a:spcAft>
                <a:spcPts val="0"/>
              </a:spcAft>
              <a:buSzPts val="1400"/>
              <a:buAutoNum type="alphaLcPeriod"/>
            </a:pPr>
            <a:r>
              <a:rPr lang="en"/>
              <a:t>    - It will lock employees in and encourage them to stick around for the pay and perks</a:t>
            </a:r>
            <a:endParaRPr/>
          </a:p>
          <a:p>
            <a:pPr indent="-317500" lvl="0" marL="457200" rtl="0" algn="l">
              <a:lnSpc>
                <a:spcPct val="115000"/>
              </a:lnSpc>
              <a:spcBef>
                <a:spcPts val="0"/>
              </a:spcBef>
              <a:spcAft>
                <a:spcPts val="0"/>
              </a:spcAft>
              <a:buSzPts val="1400"/>
              <a:buAutoNum type="arabicPeriod"/>
            </a:pPr>
            <a:r>
              <a:rPr lang="en"/>
              <a:t>Management can provide external learning opportunities like SkillsFuture to make them upskill themselves so that they do not worry able not having sufficient experience</a:t>
            </a:r>
            <a:endParaRPr/>
          </a:p>
          <a:p>
            <a:pPr indent="-317500" lvl="1" marL="914400" rtl="0" algn="l">
              <a:lnSpc>
                <a:spcPct val="115000"/>
              </a:lnSpc>
              <a:spcBef>
                <a:spcPts val="0"/>
              </a:spcBef>
              <a:spcAft>
                <a:spcPts val="0"/>
              </a:spcAft>
              <a:buSzPts val="1400"/>
              <a:buAutoNum type="alphaLcPeriod"/>
            </a:pPr>
            <a:r>
              <a:rPr lang="en"/>
              <a:t>providing them the opportunity to upskill will make the company more profitable in the long run too</a:t>
            </a:r>
            <a:endParaRPr/>
          </a:p>
          <a:p>
            <a:pPr indent="-317500" lvl="0" marL="457200" rtl="0" algn="l">
              <a:lnSpc>
                <a:spcPct val="115000"/>
              </a:lnSpc>
              <a:spcBef>
                <a:spcPts val="0"/>
              </a:spcBef>
              <a:spcAft>
                <a:spcPts val="0"/>
              </a:spcAft>
              <a:buSzPts val="1400"/>
              <a:buAutoNum type="arabicPeriod"/>
            </a:pPr>
            <a:r>
              <a:rPr lang="en"/>
              <a:t>Management can give more breaks and allow employees to take more leaves</a:t>
            </a:r>
            <a:endParaRPr/>
          </a:p>
          <a:p>
            <a:pPr indent="-317500" lvl="1" marL="914400" rtl="0" algn="l">
              <a:lnSpc>
                <a:spcPct val="115000"/>
              </a:lnSpc>
              <a:spcBef>
                <a:spcPts val="0"/>
              </a:spcBef>
              <a:spcAft>
                <a:spcPts val="0"/>
              </a:spcAft>
              <a:buSzPts val="1400"/>
              <a:buAutoNum type="alphaLcPeriod"/>
            </a:pPr>
            <a:r>
              <a:rPr lang="en"/>
              <a:t>Employees like how flexible it is to work and will start to enjoy work as a whole</a:t>
            </a:r>
            <a:endParaRPr/>
          </a:p>
          <a:p>
            <a:pPr indent="-317500" lvl="0" marL="457200" rtl="0" algn="l">
              <a:lnSpc>
                <a:spcPct val="115000"/>
              </a:lnSpc>
              <a:spcBef>
                <a:spcPts val="0"/>
              </a:spcBef>
              <a:spcAft>
                <a:spcPts val="0"/>
              </a:spcAft>
              <a:buSzPts val="1400"/>
              <a:buAutoNum type="arabicPeriod"/>
            </a:pPr>
            <a:r>
              <a:rPr lang="en"/>
              <a:t>Management can host workshops and seminars for the employees to encourage and form their dreams and allow them to speak up for themselves</a:t>
            </a:r>
            <a:endParaRPr/>
          </a:p>
          <a:p>
            <a:pPr indent="-317500" lvl="1" marL="914400" rtl="0" algn="l">
              <a:lnSpc>
                <a:spcPct val="115000"/>
              </a:lnSpc>
              <a:spcBef>
                <a:spcPts val="0"/>
              </a:spcBef>
              <a:spcAft>
                <a:spcPts val="0"/>
              </a:spcAft>
              <a:buSzPts val="1400"/>
              <a:buAutoNum type="alphaLcPeriod"/>
            </a:pPr>
            <a:r>
              <a:rPr lang="en"/>
              <a:t>This will make employees feel more comfortable and make them feel like work is like home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8"/>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Using pd.info(), we can make some observations.</a:t>
            </a:r>
            <a:endParaRPr sz="1400">
              <a:solidFill>
                <a:schemeClr val="dk1"/>
              </a:solidFill>
            </a:endParaRPr>
          </a:p>
          <a:p>
            <a:pPr indent="-330200" lvl="0" marL="457200" rtl="0" algn="l">
              <a:lnSpc>
                <a:spcPct val="115000"/>
              </a:lnSpc>
              <a:spcBef>
                <a:spcPts val="1600"/>
              </a:spcBef>
              <a:spcAft>
                <a:spcPts val="0"/>
              </a:spcAft>
              <a:buClr>
                <a:schemeClr val="dk1"/>
              </a:buClr>
              <a:buSzPts val="1600"/>
              <a:buChar char="●"/>
            </a:pPr>
            <a:r>
              <a:rPr lang="en" sz="1400">
                <a:solidFill>
                  <a:schemeClr val="dk1"/>
                </a:solidFill>
              </a:rPr>
              <a:t>The shape of dataset is (1470, 13)</a:t>
            </a:r>
            <a:endParaRPr sz="14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400">
                <a:solidFill>
                  <a:schemeClr val="dk1"/>
                </a:solidFill>
              </a:rPr>
              <a:t>There are no missing values in the dataset</a:t>
            </a:r>
            <a:endParaRPr sz="1400">
              <a:solidFill>
                <a:schemeClr val="dk1"/>
              </a:solidFill>
            </a:endParaRPr>
          </a:p>
          <a:p>
            <a:pPr indent="0" lvl="0" marL="0" rtl="0" algn="l">
              <a:lnSpc>
                <a:spcPct val="115000"/>
              </a:lnSpc>
              <a:spcBef>
                <a:spcPts val="1600"/>
              </a:spcBef>
              <a:spcAft>
                <a:spcPts val="0"/>
              </a:spcAft>
              <a:buNone/>
            </a:pPr>
            <a:r>
              <a:t/>
            </a:r>
            <a:endParaRPr sz="1400">
              <a:solidFill>
                <a:schemeClr val="dk1"/>
              </a:solidFill>
            </a:endParaRPr>
          </a:p>
          <a:p>
            <a:pPr indent="0" lvl="0" marL="0" rtl="0" algn="l">
              <a:lnSpc>
                <a:spcPct val="115000"/>
              </a:lnSpc>
              <a:spcBef>
                <a:spcPts val="1600"/>
              </a:spcBef>
              <a:spcAft>
                <a:spcPts val="1600"/>
              </a:spcAft>
              <a:buNone/>
            </a:pPr>
            <a:r>
              <a:t/>
            </a:r>
            <a:endParaRPr sz="1400">
              <a:solidFill>
                <a:schemeClr val="dk1"/>
              </a:solidFill>
            </a:endParaRPr>
          </a:p>
        </p:txBody>
      </p:sp>
      <p:sp>
        <p:nvSpPr>
          <p:cNvPr id="400" name="Google Shape;400;p28"/>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Data Information ·</a:t>
            </a:r>
            <a:endParaRPr/>
          </a:p>
        </p:txBody>
      </p:sp>
      <p:pic>
        <p:nvPicPr>
          <p:cNvPr id="401" name="Google Shape;401;p28"/>
          <p:cNvPicPr preferRelativeResize="0"/>
          <p:nvPr/>
        </p:nvPicPr>
        <p:blipFill>
          <a:blip r:embed="rId3">
            <a:alphaModFix/>
          </a:blip>
          <a:stretch>
            <a:fillRect/>
          </a:stretch>
        </p:blipFill>
        <p:spPr>
          <a:xfrm>
            <a:off x="4709525" y="2438925"/>
            <a:ext cx="4434476" cy="270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Using the .describe(include=”all”) function, we are able to use it to find the proportion of values. </a:t>
            </a:r>
            <a:endParaRPr>
              <a:solidFill>
                <a:schemeClr val="dk1"/>
              </a:solidFill>
            </a:endParaRPr>
          </a:p>
          <a:p>
            <a:pPr indent="0" lvl="0" marL="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From looking at the most frequent value of each column, we note that:</a:t>
            </a:r>
            <a:endParaRPr>
              <a:solidFill>
                <a:schemeClr val="dk1"/>
              </a:solidFill>
            </a:endParaRPr>
          </a:p>
          <a:p>
            <a:pPr indent="0" lvl="0" marL="0" rtl="0" algn="l">
              <a:lnSpc>
                <a:spcPct val="100000"/>
              </a:lnSpc>
              <a:spcBef>
                <a:spcPts val="0"/>
              </a:spcBef>
              <a:spcAft>
                <a:spcPts val="0"/>
              </a:spcAft>
              <a:buNone/>
            </a:pPr>
            <a:r>
              <a:rPr lang="en">
                <a:solidFill>
                  <a:schemeClr val="dk1"/>
                </a:solidFill>
              </a:rPr>
              <a:t>Resign Status is negatively skewed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600"/>
              </a:spcBef>
              <a:spcAft>
                <a:spcPts val="1600"/>
              </a:spcAft>
              <a:buNone/>
            </a:pPr>
            <a:r>
              <a:t/>
            </a:r>
            <a:endParaRPr>
              <a:solidFill>
                <a:schemeClr val="dk1"/>
              </a:solidFill>
            </a:endParaRPr>
          </a:p>
        </p:txBody>
      </p:sp>
      <p:sp>
        <p:nvSpPr>
          <p:cNvPr id="407" name="Google Shape;407;p29"/>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Data Information ·</a:t>
            </a:r>
            <a:endParaRPr/>
          </a:p>
        </p:txBody>
      </p:sp>
      <p:pic>
        <p:nvPicPr>
          <p:cNvPr id="408" name="Google Shape;408;p29"/>
          <p:cNvPicPr preferRelativeResize="0"/>
          <p:nvPr/>
        </p:nvPicPr>
        <p:blipFill>
          <a:blip r:embed="rId3">
            <a:alphaModFix/>
          </a:blip>
          <a:stretch>
            <a:fillRect/>
          </a:stretch>
        </p:blipFill>
        <p:spPr>
          <a:xfrm>
            <a:off x="-3375" y="1963593"/>
            <a:ext cx="9144000" cy="2427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0"/>
          <p:cNvSpPr txBox="1"/>
          <p:nvPr>
            <p:ph idx="4294967295" type="body"/>
          </p:nvPr>
        </p:nvSpPr>
        <p:spPr>
          <a:xfrm>
            <a:off x="610700" y="1291951"/>
            <a:ext cx="7922700" cy="343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Pandas Profiling is a convenient tool to quickly explore datasets. We will be using it to get some summaries and will be using numpy and pandas functions to replicate the points.</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Summary:</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1. Salary ($) is correlated with Length of Service (Years) = 0.5142848257331957</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2. Age is correlated with Length of Service (Years) = 0.3113087697450989</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3. Salary ($) is correlated with Age = 0.4978545669265801</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4. Number of zeros in Length of Service (Years): 44</a:t>
            </a:r>
            <a:endParaRPr sz="1400">
              <a:solidFill>
                <a:schemeClr val="dk1"/>
              </a:solidFill>
            </a:endParaRPr>
          </a:p>
          <a:p>
            <a:pPr indent="0" lvl="0" marL="0" rtl="0" algn="l">
              <a:lnSpc>
                <a:spcPct val="115000"/>
              </a:lnSpc>
              <a:spcBef>
                <a:spcPts val="1600"/>
              </a:spcBef>
              <a:spcAft>
                <a:spcPts val="0"/>
              </a:spcAft>
              <a:buNone/>
            </a:pPr>
            <a:r>
              <a:rPr lang="en" sz="1400">
                <a:solidFill>
                  <a:schemeClr val="dk1"/>
                </a:solidFill>
              </a:rPr>
              <a:t>Percentage of dataset: 2.9931972789115644%</a:t>
            </a:r>
            <a:endParaRPr sz="1400">
              <a:solidFill>
                <a:schemeClr val="dk1"/>
              </a:solidFill>
            </a:endParaRPr>
          </a:p>
          <a:p>
            <a:pPr indent="0" lvl="0" marL="0" rtl="0" algn="l">
              <a:lnSpc>
                <a:spcPct val="115000"/>
              </a:lnSpc>
              <a:spcBef>
                <a:spcPts val="1600"/>
              </a:spcBef>
              <a:spcAft>
                <a:spcPts val="1600"/>
              </a:spcAft>
              <a:buNone/>
            </a:pPr>
            <a:r>
              <a:t/>
            </a:r>
            <a:endParaRPr sz="1400">
              <a:solidFill>
                <a:schemeClr val="dk1"/>
              </a:solidFill>
            </a:endParaRPr>
          </a:p>
        </p:txBody>
      </p:sp>
      <p:sp>
        <p:nvSpPr>
          <p:cNvPr id="414" name="Google Shape;414;p30"/>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Pandas Profiling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type="title"/>
          </p:nvPr>
        </p:nvSpPr>
        <p:spPr>
          <a:xfrm>
            <a:off x="599025" y="501771"/>
            <a:ext cx="79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Univariate Analysis ·</a:t>
            </a:r>
            <a:endParaRPr/>
          </a:p>
        </p:txBody>
      </p:sp>
      <p:pic>
        <p:nvPicPr>
          <p:cNvPr id="420" name="Google Shape;420;p31"/>
          <p:cNvPicPr preferRelativeResize="0"/>
          <p:nvPr/>
        </p:nvPicPr>
        <p:blipFill>
          <a:blip r:embed="rId3">
            <a:alphaModFix/>
          </a:blip>
          <a:stretch>
            <a:fillRect/>
          </a:stretch>
        </p:blipFill>
        <p:spPr>
          <a:xfrm>
            <a:off x="1084225" y="1226871"/>
            <a:ext cx="6968805" cy="3764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er Service CV by Slidesgo">
  <a:themeElements>
    <a:clrScheme name="Simple Light">
      <a:dk1>
        <a:srgbClr val="067596"/>
      </a:dk1>
      <a:lt1>
        <a:srgbClr val="FFFFFF"/>
      </a:lt1>
      <a:dk2>
        <a:srgbClr val="067596"/>
      </a:dk2>
      <a:lt2>
        <a:srgbClr val="FFE2E5"/>
      </a:lt2>
      <a:accent1>
        <a:srgbClr val="FFB3BB"/>
      </a:accent1>
      <a:accent2>
        <a:srgbClr val="FA6E7C"/>
      </a:accent2>
      <a:accent3>
        <a:srgbClr val="6CCCE9"/>
      </a:accent3>
      <a:accent4>
        <a:srgbClr val="067596"/>
      </a:accent4>
      <a:accent5>
        <a:srgbClr val="067596"/>
      </a:accent5>
      <a:accent6>
        <a:srgbClr val="067596"/>
      </a:accent6>
      <a:hlink>
        <a:srgbClr val="06759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